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58" r:id="rId4"/>
    <p:sldId id="275" r:id="rId5"/>
    <p:sldId id="260" r:id="rId6"/>
    <p:sldId id="261" r:id="rId7"/>
    <p:sldId id="265" r:id="rId8"/>
    <p:sldId id="276" r:id="rId9"/>
    <p:sldId id="277" r:id="rId10"/>
    <p:sldId id="278" r:id="rId11"/>
    <p:sldId id="279" r:id="rId12"/>
    <p:sldId id="266" r:id="rId13"/>
    <p:sldId id="280" r:id="rId14"/>
    <p:sldId id="267" r:id="rId15"/>
    <p:sldId id="268" r:id="rId16"/>
    <p:sldId id="282" r:id="rId17"/>
    <p:sldId id="269" r:id="rId18"/>
    <p:sldId id="283" r:id="rId19"/>
    <p:sldId id="286" r:id="rId20"/>
    <p:sldId id="285" r:id="rId21"/>
    <p:sldId id="284" r:id="rId22"/>
    <p:sldId id="270" r:id="rId23"/>
    <p:sldId id="288" r:id="rId24"/>
    <p:sldId id="271" r:id="rId25"/>
    <p:sldId id="289" r:id="rId26"/>
    <p:sldId id="290" r:id="rId27"/>
    <p:sldId id="291" r:id="rId28"/>
    <p:sldId id="272" r:id="rId29"/>
    <p:sldId id="287" r:id="rId30"/>
    <p:sldId id="273" r:id="rId31"/>
    <p:sldId id="274" r:id="rId32"/>
    <p:sldId id="29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A3EF82-BEA2-4B4C-8864-F732BC84FC10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22F7B28-2857-4C08-9C38-99EED70CB917}">
      <dgm:prSet phldrT="[Text]"/>
      <dgm:spPr/>
      <dgm:t>
        <a:bodyPr/>
        <a:lstStyle/>
        <a:p>
          <a:r>
            <a:rPr lang="en-US" dirty="0" smtClean="0"/>
            <a:t>Preventive</a:t>
          </a:r>
          <a:endParaRPr lang="en-IN" dirty="0"/>
        </a:p>
      </dgm:t>
    </dgm:pt>
    <dgm:pt modelId="{E003806C-8D76-4372-919B-268152F48EF5}" type="parTrans" cxnId="{D3E791C5-32D5-4E09-A4D1-D9201D8A4BEE}">
      <dgm:prSet/>
      <dgm:spPr/>
      <dgm:t>
        <a:bodyPr/>
        <a:lstStyle/>
        <a:p>
          <a:endParaRPr lang="en-IN"/>
        </a:p>
      </dgm:t>
    </dgm:pt>
    <dgm:pt modelId="{F9E7BB93-449F-424A-A504-97B0BCF1D1BB}" type="sibTrans" cxnId="{D3E791C5-32D5-4E09-A4D1-D9201D8A4BEE}">
      <dgm:prSet/>
      <dgm:spPr/>
      <dgm:t>
        <a:bodyPr/>
        <a:lstStyle/>
        <a:p>
          <a:endParaRPr lang="en-IN"/>
        </a:p>
      </dgm:t>
    </dgm:pt>
    <dgm:pt modelId="{3724A1C9-C769-4979-B438-3E7E5923CB74}">
      <dgm:prSet phldrT="[Text]"/>
      <dgm:spPr/>
      <dgm:t>
        <a:bodyPr/>
        <a:lstStyle/>
        <a:p>
          <a:r>
            <a:rPr lang="en-US" dirty="0" smtClean="0"/>
            <a:t>Social out reach</a:t>
          </a:r>
          <a:endParaRPr lang="en-IN" dirty="0"/>
        </a:p>
      </dgm:t>
    </dgm:pt>
    <dgm:pt modelId="{317BF646-082B-4DF1-B5A9-2B37359E49E2}" type="parTrans" cxnId="{76332321-CB21-4719-B226-15F0FC4C018B}">
      <dgm:prSet/>
      <dgm:spPr/>
      <dgm:t>
        <a:bodyPr/>
        <a:lstStyle/>
        <a:p>
          <a:endParaRPr lang="en-IN"/>
        </a:p>
      </dgm:t>
    </dgm:pt>
    <dgm:pt modelId="{972FBDEC-4EBC-443D-8C2D-84ED07CA07C8}" type="sibTrans" cxnId="{76332321-CB21-4719-B226-15F0FC4C018B}">
      <dgm:prSet/>
      <dgm:spPr/>
      <dgm:t>
        <a:bodyPr/>
        <a:lstStyle/>
        <a:p>
          <a:endParaRPr lang="en-IN"/>
        </a:p>
      </dgm:t>
    </dgm:pt>
    <dgm:pt modelId="{68E1A433-4D85-4AD3-8543-81D57F9A05C3}">
      <dgm:prSet phldrT="[Text]"/>
      <dgm:spPr/>
      <dgm:t>
        <a:bodyPr/>
        <a:lstStyle/>
        <a:p>
          <a:r>
            <a:rPr lang="en-US" dirty="0" smtClean="0"/>
            <a:t>Social media	</a:t>
          </a:r>
          <a:endParaRPr lang="en-IN" dirty="0"/>
        </a:p>
      </dgm:t>
    </dgm:pt>
    <dgm:pt modelId="{A2E998E0-BF01-457C-83BC-79385C86373B}" type="parTrans" cxnId="{982D8D0D-CA07-42CD-AF6F-B783F21991B7}">
      <dgm:prSet/>
      <dgm:spPr/>
      <dgm:t>
        <a:bodyPr/>
        <a:lstStyle/>
        <a:p>
          <a:endParaRPr lang="en-IN"/>
        </a:p>
      </dgm:t>
    </dgm:pt>
    <dgm:pt modelId="{780A36FE-046C-4AC8-BEEE-6DE291F7C76A}" type="sibTrans" cxnId="{982D8D0D-CA07-42CD-AF6F-B783F21991B7}">
      <dgm:prSet/>
      <dgm:spPr/>
      <dgm:t>
        <a:bodyPr/>
        <a:lstStyle/>
        <a:p>
          <a:endParaRPr lang="en-IN"/>
        </a:p>
      </dgm:t>
    </dgm:pt>
    <dgm:pt modelId="{72816377-A330-4898-B5EF-293F2EBFC7AB}">
      <dgm:prSet phldrT="[Text]"/>
      <dgm:spPr/>
      <dgm:t>
        <a:bodyPr/>
        <a:lstStyle/>
        <a:p>
          <a:r>
            <a:rPr lang="en-US" dirty="0" smtClean="0"/>
            <a:t>Curative</a:t>
          </a:r>
          <a:endParaRPr lang="en-IN" dirty="0"/>
        </a:p>
      </dgm:t>
    </dgm:pt>
    <dgm:pt modelId="{1407BE2E-E34D-415F-94D4-2F83C22E3BB7}" type="parTrans" cxnId="{54B36932-5CCF-43D6-9B6E-FA7C5E635BB1}">
      <dgm:prSet/>
      <dgm:spPr/>
      <dgm:t>
        <a:bodyPr/>
        <a:lstStyle/>
        <a:p>
          <a:endParaRPr lang="en-IN"/>
        </a:p>
      </dgm:t>
    </dgm:pt>
    <dgm:pt modelId="{DB915B8C-F3FC-4552-A4C7-2758FB1A5597}" type="sibTrans" cxnId="{54B36932-5CCF-43D6-9B6E-FA7C5E635BB1}">
      <dgm:prSet/>
      <dgm:spPr/>
      <dgm:t>
        <a:bodyPr/>
        <a:lstStyle/>
        <a:p>
          <a:endParaRPr lang="en-IN"/>
        </a:p>
      </dgm:t>
    </dgm:pt>
    <dgm:pt modelId="{2EA4292C-1AA3-4A5A-8F7C-27A44FFDCB81}">
      <dgm:prSet phldrT="[Text]"/>
      <dgm:spPr/>
      <dgm:t>
        <a:bodyPr/>
        <a:lstStyle/>
        <a:p>
          <a:endParaRPr lang="en-IN" dirty="0"/>
        </a:p>
      </dgm:t>
    </dgm:pt>
    <dgm:pt modelId="{5F7C04B5-5DE1-4BBC-B2F4-EB1A173CECF2}" type="parTrans" cxnId="{AA349D7E-FDC9-4B46-B98B-E1E863E02449}">
      <dgm:prSet/>
      <dgm:spPr/>
      <dgm:t>
        <a:bodyPr/>
        <a:lstStyle/>
        <a:p>
          <a:endParaRPr lang="en-IN"/>
        </a:p>
      </dgm:t>
    </dgm:pt>
    <dgm:pt modelId="{641D64E5-9E6E-4BD6-BBAA-C203A0D9398C}" type="sibTrans" cxnId="{AA349D7E-FDC9-4B46-B98B-E1E863E02449}">
      <dgm:prSet/>
      <dgm:spPr/>
      <dgm:t>
        <a:bodyPr/>
        <a:lstStyle/>
        <a:p>
          <a:endParaRPr lang="en-IN"/>
        </a:p>
      </dgm:t>
    </dgm:pt>
    <dgm:pt modelId="{43C1A72D-1281-4889-9121-CDFE7FF7E1F4}">
      <dgm:prSet phldrT="[Text]"/>
      <dgm:spPr/>
      <dgm:t>
        <a:bodyPr/>
        <a:lstStyle/>
        <a:p>
          <a:r>
            <a:rPr lang="en-US" dirty="0" smtClean="0"/>
            <a:t>Intervention at Rehab Centre</a:t>
          </a:r>
          <a:endParaRPr lang="en-IN" dirty="0"/>
        </a:p>
      </dgm:t>
    </dgm:pt>
    <dgm:pt modelId="{008926E1-79B6-453C-9AFE-5B5DF903A5A5}" type="parTrans" cxnId="{5FA178F9-7273-43C1-98F7-BDF8FD3FE9DE}">
      <dgm:prSet/>
      <dgm:spPr/>
      <dgm:t>
        <a:bodyPr/>
        <a:lstStyle/>
        <a:p>
          <a:endParaRPr lang="en-IN"/>
        </a:p>
      </dgm:t>
    </dgm:pt>
    <dgm:pt modelId="{DE5F51F1-673F-43A9-89EF-9ABE3B15F1DE}" type="sibTrans" cxnId="{5FA178F9-7273-43C1-98F7-BDF8FD3FE9DE}">
      <dgm:prSet/>
      <dgm:spPr/>
      <dgm:t>
        <a:bodyPr/>
        <a:lstStyle/>
        <a:p>
          <a:endParaRPr lang="en-IN"/>
        </a:p>
      </dgm:t>
    </dgm:pt>
    <dgm:pt modelId="{2880736F-76D3-4F23-8E45-AECBD80A7738}">
      <dgm:prSet phldrT="[Text]"/>
      <dgm:spPr/>
      <dgm:t>
        <a:bodyPr/>
        <a:lstStyle/>
        <a:p>
          <a:r>
            <a:rPr lang="en-US" dirty="0" smtClean="0"/>
            <a:t>Restorative</a:t>
          </a:r>
          <a:endParaRPr lang="en-IN" dirty="0"/>
        </a:p>
      </dgm:t>
    </dgm:pt>
    <dgm:pt modelId="{8631BD89-770F-4B4D-9E99-A918C52A93B8}" type="parTrans" cxnId="{2BB10C71-2D30-4323-A1CF-1E3862546530}">
      <dgm:prSet/>
      <dgm:spPr/>
      <dgm:t>
        <a:bodyPr/>
        <a:lstStyle/>
        <a:p>
          <a:endParaRPr lang="en-IN"/>
        </a:p>
      </dgm:t>
    </dgm:pt>
    <dgm:pt modelId="{DA0D3508-1041-4FED-BD1C-D9815C663003}" type="sibTrans" cxnId="{2BB10C71-2D30-4323-A1CF-1E3862546530}">
      <dgm:prSet/>
      <dgm:spPr/>
      <dgm:t>
        <a:bodyPr/>
        <a:lstStyle/>
        <a:p>
          <a:endParaRPr lang="en-IN"/>
        </a:p>
      </dgm:t>
    </dgm:pt>
    <dgm:pt modelId="{83954A04-68FA-4D01-A547-851B0FB190C0}">
      <dgm:prSet phldrT="[Text]"/>
      <dgm:spPr/>
      <dgm:t>
        <a:bodyPr/>
        <a:lstStyle/>
        <a:p>
          <a:r>
            <a:rPr lang="en-US" dirty="0" smtClean="0"/>
            <a:t>Skill Development</a:t>
          </a:r>
          <a:endParaRPr lang="en-IN" dirty="0"/>
        </a:p>
      </dgm:t>
    </dgm:pt>
    <dgm:pt modelId="{25457310-4184-47F0-AD15-0184DA7B4696}" type="parTrans" cxnId="{3137AA3D-5CD5-48DE-8746-8FAD6807BC7E}">
      <dgm:prSet/>
      <dgm:spPr/>
      <dgm:t>
        <a:bodyPr/>
        <a:lstStyle/>
        <a:p>
          <a:endParaRPr lang="en-IN"/>
        </a:p>
      </dgm:t>
    </dgm:pt>
    <dgm:pt modelId="{A2ED9D58-D2C6-41DA-B34E-CADA6F42F917}" type="sibTrans" cxnId="{3137AA3D-5CD5-48DE-8746-8FAD6807BC7E}">
      <dgm:prSet/>
      <dgm:spPr/>
      <dgm:t>
        <a:bodyPr/>
        <a:lstStyle/>
        <a:p>
          <a:endParaRPr lang="en-IN"/>
        </a:p>
      </dgm:t>
    </dgm:pt>
    <dgm:pt modelId="{8A8445E7-EEEF-4D41-9263-48608122F407}">
      <dgm:prSet phldrT="[Text]"/>
      <dgm:spPr/>
      <dgm:t>
        <a:bodyPr/>
        <a:lstStyle/>
        <a:p>
          <a:r>
            <a:rPr lang="en-US" dirty="0" smtClean="0"/>
            <a:t>ADP</a:t>
          </a:r>
          <a:endParaRPr lang="en-IN" dirty="0"/>
        </a:p>
      </dgm:t>
    </dgm:pt>
    <dgm:pt modelId="{1CC6916A-B173-4EB5-B40F-DB29908BE5DA}" type="parTrans" cxnId="{3A853A93-7A57-47CC-9739-AC77DAF73616}">
      <dgm:prSet/>
      <dgm:spPr/>
      <dgm:t>
        <a:bodyPr/>
        <a:lstStyle/>
        <a:p>
          <a:endParaRPr lang="en-IN"/>
        </a:p>
      </dgm:t>
    </dgm:pt>
    <dgm:pt modelId="{CAEB2E8E-CA27-4E6B-A525-0529759E7DB6}" type="sibTrans" cxnId="{3A853A93-7A57-47CC-9739-AC77DAF73616}">
      <dgm:prSet/>
      <dgm:spPr/>
      <dgm:t>
        <a:bodyPr/>
        <a:lstStyle/>
        <a:p>
          <a:endParaRPr lang="en-IN"/>
        </a:p>
      </dgm:t>
    </dgm:pt>
    <dgm:pt modelId="{0BCE65A9-331B-4DFA-A469-AC002F29C45B}">
      <dgm:prSet phldrT="[Text]"/>
      <dgm:spPr/>
      <dgm:t>
        <a:bodyPr/>
        <a:lstStyle/>
        <a:p>
          <a:r>
            <a:rPr lang="en-US" dirty="0" smtClean="0"/>
            <a:t>Community mobilization</a:t>
          </a:r>
          <a:endParaRPr lang="en-IN" dirty="0"/>
        </a:p>
      </dgm:t>
    </dgm:pt>
    <dgm:pt modelId="{218108B6-5454-4566-B53F-E8561C467EF2}" type="parTrans" cxnId="{7AAF618A-3490-4033-950B-C839FAFB8490}">
      <dgm:prSet/>
      <dgm:spPr/>
      <dgm:t>
        <a:bodyPr/>
        <a:lstStyle/>
        <a:p>
          <a:endParaRPr lang="en-IN"/>
        </a:p>
      </dgm:t>
    </dgm:pt>
    <dgm:pt modelId="{3CA7F54F-A17E-45AD-8B84-2618F15842FA}" type="sibTrans" cxnId="{7AAF618A-3490-4033-950B-C839FAFB8490}">
      <dgm:prSet/>
      <dgm:spPr/>
      <dgm:t>
        <a:bodyPr/>
        <a:lstStyle/>
        <a:p>
          <a:endParaRPr lang="en-IN"/>
        </a:p>
      </dgm:t>
    </dgm:pt>
    <dgm:pt modelId="{2B32FBEF-7734-4EC9-A77A-7A4DB623E4E7}">
      <dgm:prSet phldrT="[Text]"/>
      <dgm:spPr/>
      <dgm:t>
        <a:bodyPr/>
        <a:lstStyle/>
        <a:p>
          <a:r>
            <a:rPr lang="en-US" dirty="0" smtClean="0"/>
            <a:t>Free Treatment &amp; counselling </a:t>
          </a:r>
          <a:r>
            <a:rPr lang="en-US" dirty="0" err="1" smtClean="0"/>
            <a:t>centre</a:t>
          </a:r>
          <a:endParaRPr lang="en-IN" dirty="0"/>
        </a:p>
      </dgm:t>
    </dgm:pt>
    <dgm:pt modelId="{323FBE12-F665-4F02-8D18-2EF508E4129E}" type="parTrans" cxnId="{DDB0B790-68AD-4F70-8033-D9900AF87F51}">
      <dgm:prSet/>
      <dgm:spPr/>
      <dgm:t>
        <a:bodyPr/>
        <a:lstStyle/>
        <a:p>
          <a:endParaRPr lang="en-IN"/>
        </a:p>
      </dgm:t>
    </dgm:pt>
    <dgm:pt modelId="{7F798448-61FD-4A66-BB36-706BCB4F522C}" type="sibTrans" cxnId="{DDB0B790-68AD-4F70-8033-D9900AF87F51}">
      <dgm:prSet/>
      <dgm:spPr/>
      <dgm:t>
        <a:bodyPr/>
        <a:lstStyle/>
        <a:p>
          <a:endParaRPr lang="en-IN"/>
        </a:p>
      </dgm:t>
    </dgm:pt>
    <dgm:pt modelId="{D22BCCC5-940B-4725-BB99-C7DCDD53D20A}">
      <dgm:prSet phldrT="[Text]"/>
      <dgm:spPr/>
      <dgm:t>
        <a:bodyPr/>
        <a:lstStyle/>
        <a:p>
          <a:r>
            <a:rPr lang="en-US" dirty="0" smtClean="0"/>
            <a:t>Employment</a:t>
          </a:r>
          <a:endParaRPr lang="en-IN" dirty="0"/>
        </a:p>
      </dgm:t>
    </dgm:pt>
    <dgm:pt modelId="{97045605-66C9-419E-A815-115D2986BFD7}" type="parTrans" cxnId="{4F730A2C-5DE7-4EC7-BA5C-4059DC1E0FE4}">
      <dgm:prSet/>
      <dgm:spPr/>
      <dgm:t>
        <a:bodyPr/>
        <a:lstStyle/>
        <a:p>
          <a:endParaRPr lang="en-IN"/>
        </a:p>
      </dgm:t>
    </dgm:pt>
    <dgm:pt modelId="{23C70610-DBD8-4DA7-9A12-8597F7BC909F}" type="sibTrans" cxnId="{4F730A2C-5DE7-4EC7-BA5C-4059DC1E0FE4}">
      <dgm:prSet/>
      <dgm:spPr/>
      <dgm:t>
        <a:bodyPr/>
        <a:lstStyle/>
        <a:p>
          <a:endParaRPr lang="en-IN"/>
        </a:p>
      </dgm:t>
    </dgm:pt>
    <dgm:pt modelId="{A1335D34-0514-4E4D-9731-21E2D1A04842}">
      <dgm:prSet phldrT="[Text]"/>
      <dgm:spPr/>
      <dgm:t>
        <a:bodyPr/>
        <a:lstStyle/>
        <a:p>
          <a:r>
            <a:rPr lang="en-US" dirty="0" smtClean="0"/>
            <a:t>Self employment</a:t>
          </a:r>
          <a:endParaRPr lang="en-IN" dirty="0"/>
        </a:p>
      </dgm:t>
    </dgm:pt>
    <dgm:pt modelId="{E20DB765-F60F-4AC2-8994-2CE7109E867C}" type="parTrans" cxnId="{499C2143-D2FB-40F8-A1A8-2C313B5D9420}">
      <dgm:prSet/>
      <dgm:spPr/>
      <dgm:t>
        <a:bodyPr/>
        <a:lstStyle/>
        <a:p>
          <a:endParaRPr lang="en-IN"/>
        </a:p>
      </dgm:t>
    </dgm:pt>
    <dgm:pt modelId="{B48009E1-85E0-47D6-9102-7DA0273E3A66}" type="sibTrans" cxnId="{499C2143-D2FB-40F8-A1A8-2C313B5D9420}">
      <dgm:prSet/>
      <dgm:spPr/>
      <dgm:t>
        <a:bodyPr/>
        <a:lstStyle/>
        <a:p>
          <a:endParaRPr lang="en-IN"/>
        </a:p>
      </dgm:t>
    </dgm:pt>
    <dgm:pt modelId="{0C3CB490-90E0-4BBA-9FE0-44733878A45F}">
      <dgm:prSet phldrT="[Text]"/>
      <dgm:spPr/>
      <dgm:t>
        <a:bodyPr/>
        <a:lstStyle/>
        <a:p>
          <a:r>
            <a:rPr lang="en-US" dirty="0" smtClean="0"/>
            <a:t>Linkage</a:t>
          </a:r>
          <a:endParaRPr lang="en-IN" dirty="0"/>
        </a:p>
      </dgm:t>
    </dgm:pt>
    <dgm:pt modelId="{7EE29DD1-2A63-4D10-8B65-841CDC6121E9}" type="parTrans" cxnId="{05AB26E2-9871-49CF-8354-5F4F16D5A8A6}">
      <dgm:prSet/>
      <dgm:spPr/>
      <dgm:t>
        <a:bodyPr/>
        <a:lstStyle/>
        <a:p>
          <a:endParaRPr lang="en-IN"/>
        </a:p>
      </dgm:t>
    </dgm:pt>
    <dgm:pt modelId="{BD752108-B315-45EC-ACC0-C30C0E0E08DE}" type="sibTrans" cxnId="{05AB26E2-9871-49CF-8354-5F4F16D5A8A6}">
      <dgm:prSet/>
      <dgm:spPr/>
      <dgm:t>
        <a:bodyPr/>
        <a:lstStyle/>
        <a:p>
          <a:endParaRPr lang="en-IN"/>
        </a:p>
      </dgm:t>
    </dgm:pt>
    <dgm:pt modelId="{98110265-D15F-4148-B77E-C4DEF09E3FD3}">
      <dgm:prSet phldrT="[Text]"/>
      <dgm:spPr/>
      <dgm:t>
        <a:bodyPr/>
        <a:lstStyle/>
        <a:p>
          <a:r>
            <a:rPr lang="en-US" dirty="0" smtClean="0"/>
            <a:t>Leverage</a:t>
          </a:r>
          <a:endParaRPr lang="en-IN" dirty="0"/>
        </a:p>
      </dgm:t>
    </dgm:pt>
    <dgm:pt modelId="{ED09DF18-2310-4366-AC06-782F2A996A16}" type="parTrans" cxnId="{AF1DBCCF-017C-44C3-B17C-76A01352A69D}">
      <dgm:prSet/>
      <dgm:spPr/>
      <dgm:t>
        <a:bodyPr/>
        <a:lstStyle/>
        <a:p>
          <a:endParaRPr lang="en-IN"/>
        </a:p>
      </dgm:t>
    </dgm:pt>
    <dgm:pt modelId="{F3CB0B14-AB3A-4563-8CCF-282BA3151CA3}" type="sibTrans" cxnId="{AF1DBCCF-017C-44C3-B17C-76A01352A69D}">
      <dgm:prSet/>
      <dgm:spPr/>
      <dgm:t>
        <a:bodyPr/>
        <a:lstStyle/>
        <a:p>
          <a:endParaRPr lang="en-IN"/>
        </a:p>
      </dgm:t>
    </dgm:pt>
    <dgm:pt modelId="{09992DBA-0485-41DE-9F37-6980815752BC}">
      <dgm:prSet phldrT="[Text]"/>
      <dgm:spPr/>
      <dgm:t>
        <a:bodyPr/>
        <a:lstStyle/>
        <a:p>
          <a:r>
            <a:rPr lang="en-US" dirty="0" smtClean="0"/>
            <a:t>Identification</a:t>
          </a:r>
          <a:endParaRPr lang="en-IN" dirty="0"/>
        </a:p>
      </dgm:t>
    </dgm:pt>
    <dgm:pt modelId="{0F546B4B-75AA-4E18-80E3-C52CA7BA17A6}" type="parTrans" cxnId="{1461AEEF-C02E-42E3-A298-76B05405B62D}">
      <dgm:prSet/>
      <dgm:spPr/>
      <dgm:t>
        <a:bodyPr/>
        <a:lstStyle/>
        <a:p>
          <a:endParaRPr lang="en-IN"/>
        </a:p>
      </dgm:t>
    </dgm:pt>
    <dgm:pt modelId="{834C9396-AC5F-489A-9A82-1EFC3FE2DE4D}" type="sibTrans" cxnId="{1461AEEF-C02E-42E3-A298-76B05405B62D}">
      <dgm:prSet/>
      <dgm:spPr/>
      <dgm:t>
        <a:bodyPr/>
        <a:lstStyle/>
        <a:p>
          <a:endParaRPr lang="en-IN"/>
        </a:p>
      </dgm:t>
    </dgm:pt>
    <dgm:pt modelId="{ADFDE122-C3A7-481B-84D6-62B5E02646F9}">
      <dgm:prSet phldrT="[Text]"/>
      <dgm:spPr/>
      <dgm:t>
        <a:bodyPr/>
        <a:lstStyle/>
        <a:p>
          <a:r>
            <a:rPr lang="en-US" dirty="0" smtClean="0"/>
            <a:t>Counselling	</a:t>
          </a:r>
          <a:endParaRPr lang="en-IN" dirty="0"/>
        </a:p>
      </dgm:t>
    </dgm:pt>
    <dgm:pt modelId="{5309CD4A-DECA-4C79-AB85-89A4B00AA552}" type="parTrans" cxnId="{CA624A6C-D52A-426E-BD52-2769750076E5}">
      <dgm:prSet/>
      <dgm:spPr/>
      <dgm:t>
        <a:bodyPr/>
        <a:lstStyle/>
        <a:p>
          <a:endParaRPr lang="en-IN"/>
        </a:p>
      </dgm:t>
    </dgm:pt>
    <dgm:pt modelId="{9B4B2F04-B048-48D2-B419-0A436D3D477D}" type="sibTrans" cxnId="{CA624A6C-D52A-426E-BD52-2769750076E5}">
      <dgm:prSet/>
      <dgm:spPr/>
      <dgm:t>
        <a:bodyPr/>
        <a:lstStyle/>
        <a:p>
          <a:endParaRPr lang="en-IN"/>
        </a:p>
      </dgm:t>
    </dgm:pt>
    <dgm:pt modelId="{54B816B4-25D7-49C4-8FF0-16D2376567E6}" type="pres">
      <dgm:prSet presAssocID="{11A3EF82-BEA2-4B4C-8864-F732BC84FC1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2251D2FD-F3B8-4860-917F-25A2F7D11281}" type="pres">
      <dgm:prSet presAssocID="{A22F7B28-2857-4C08-9C38-99EED70CB917}" presName="composite" presStyleCnt="0"/>
      <dgm:spPr/>
    </dgm:pt>
    <dgm:pt modelId="{510B76D7-A284-4527-A0CA-3B477FD70C44}" type="pres">
      <dgm:prSet presAssocID="{A22F7B28-2857-4C08-9C38-99EED70CB917}" presName="imagSh" presStyleLbl="b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D8BC748D-542E-4F18-B8B3-BBD1D5D5586A}" type="pres">
      <dgm:prSet presAssocID="{A22F7B28-2857-4C08-9C38-99EED70CB917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8082F41-A643-4AAD-8C0E-97944AA634AF}" type="pres">
      <dgm:prSet presAssocID="{F9E7BB93-449F-424A-A504-97B0BCF1D1BB}" presName="sibTrans" presStyleLbl="sibTrans2D1" presStyleIdx="0" presStyleCnt="2"/>
      <dgm:spPr/>
      <dgm:t>
        <a:bodyPr/>
        <a:lstStyle/>
        <a:p>
          <a:endParaRPr lang="en-IN"/>
        </a:p>
      </dgm:t>
    </dgm:pt>
    <dgm:pt modelId="{3DF0C2A6-1930-4F89-8E87-226D69F7D7FC}" type="pres">
      <dgm:prSet presAssocID="{F9E7BB93-449F-424A-A504-97B0BCF1D1BB}" presName="connTx" presStyleLbl="sibTrans2D1" presStyleIdx="0" presStyleCnt="2"/>
      <dgm:spPr/>
      <dgm:t>
        <a:bodyPr/>
        <a:lstStyle/>
        <a:p>
          <a:endParaRPr lang="en-IN"/>
        </a:p>
      </dgm:t>
    </dgm:pt>
    <dgm:pt modelId="{B2AEFE6C-1E9C-4857-9849-B854CF510B0C}" type="pres">
      <dgm:prSet presAssocID="{72816377-A330-4898-B5EF-293F2EBFC7AB}" presName="composite" presStyleCnt="0"/>
      <dgm:spPr/>
    </dgm:pt>
    <dgm:pt modelId="{53451C55-D56D-4155-AD5A-B3E3EB2B8590}" type="pres">
      <dgm:prSet presAssocID="{72816377-A330-4898-B5EF-293F2EBFC7AB}" presName="imagSh" presStyleLbl="bgImgPlace1" presStyleIdx="1" presStyleCnt="3" custLinFactNeighborY="-55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71085BB-0EBB-4E1C-8F83-7890B5EE415B}" type="pres">
      <dgm:prSet presAssocID="{72816377-A330-4898-B5EF-293F2EBFC7AB}" presName="tx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726C2B5-AD53-433C-8E5E-79597E30C005}" type="pres">
      <dgm:prSet presAssocID="{DB915B8C-F3FC-4552-A4C7-2758FB1A5597}" presName="sibTrans" presStyleLbl="sibTrans2D1" presStyleIdx="1" presStyleCnt="2"/>
      <dgm:spPr/>
      <dgm:t>
        <a:bodyPr/>
        <a:lstStyle/>
        <a:p>
          <a:endParaRPr lang="en-IN"/>
        </a:p>
      </dgm:t>
    </dgm:pt>
    <dgm:pt modelId="{9953141A-A5FA-441B-8988-CBCA89311238}" type="pres">
      <dgm:prSet presAssocID="{DB915B8C-F3FC-4552-A4C7-2758FB1A5597}" presName="connTx" presStyleLbl="sibTrans2D1" presStyleIdx="1" presStyleCnt="2"/>
      <dgm:spPr/>
      <dgm:t>
        <a:bodyPr/>
        <a:lstStyle/>
        <a:p>
          <a:endParaRPr lang="en-IN"/>
        </a:p>
      </dgm:t>
    </dgm:pt>
    <dgm:pt modelId="{A1E42275-B4AA-47F6-9B1B-5CA2C97DAE5C}" type="pres">
      <dgm:prSet presAssocID="{2880736F-76D3-4F23-8E45-AECBD80A7738}" presName="composite" presStyleCnt="0"/>
      <dgm:spPr/>
    </dgm:pt>
    <dgm:pt modelId="{3812EF76-33E0-4AAD-92D9-185E10ABDE3C}" type="pres">
      <dgm:prSet presAssocID="{2880736F-76D3-4F23-8E45-AECBD80A7738}" presName="imagSh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BA2DDE0-8707-49F6-A35A-2A1063EA0EA3}" type="pres">
      <dgm:prSet presAssocID="{2880736F-76D3-4F23-8E45-AECBD80A7738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19A8AF27-26BC-4760-A3BA-DF0F1CEAC88C}" type="presOf" srcId="{DB915B8C-F3FC-4552-A4C7-2758FB1A5597}" destId="{2726C2B5-AD53-433C-8E5E-79597E30C005}" srcOrd="0" destOrd="0" presId="urn:microsoft.com/office/officeart/2005/8/layout/hProcess10"/>
    <dgm:cxn modelId="{4F730A2C-5DE7-4EC7-BA5C-4059DC1E0FE4}" srcId="{2880736F-76D3-4F23-8E45-AECBD80A7738}" destId="{D22BCCC5-940B-4725-BB99-C7DCDD53D20A}" srcOrd="2" destOrd="0" parTransId="{97045605-66C9-419E-A815-115D2986BFD7}" sibTransId="{23C70610-DBD8-4DA7-9A12-8597F7BC909F}"/>
    <dgm:cxn modelId="{B607389E-33DA-45D2-9B16-B61C5EF93F77}" type="presOf" srcId="{8A8445E7-EEEF-4D41-9263-48608122F407}" destId="{9BA2DDE0-8707-49F6-A35A-2A1063EA0EA3}" srcOrd="0" destOrd="2" presId="urn:microsoft.com/office/officeart/2005/8/layout/hProcess10"/>
    <dgm:cxn modelId="{2FE80BA2-C44F-4AC7-9C3D-60BFF4DA1807}" type="presOf" srcId="{2B32FBEF-7734-4EC9-A77A-7A4DB623E4E7}" destId="{A71085BB-0EBB-4E1C-8F83-7890B5EE415B}" srcOrd="0" destOrd="3" presId="urn:microsoft.com/office/officeart/2005/8/layout/hProcess10"/>
    <dgm:cxn modelId="{499C2143-D2FB-40F8-A1A8-2C313B5D9420}" srcId="{2880736F-76D3-4F23-8E45-AECBD80A7738}" destId="{A1335D34-0514-4E4D-9731-21E2D1A04842}" srcOrd="3" destOrd="0" parTransId="{E20DB765-F60F-4AC2-8994-2CE7109E867C}" sibTransId="{B48009E1-85E0-47D6-9102-7DA0273E3A66}"/>
    <dgm:cxn modelId="{3137AA3D-5CD5-48DE-8746-8FAD6807BC7E}" srcId="{2880736F-76D3-4F23-8E45-AECBD80A7738}" destId="{83954A04-68FA-4D01-A547-851B0FB190C0}" srcOrd="0" destOrd="0" parTransId="{25457310-4184-47F0-AD15-0184DA7B4696}" sibTransId="{A2ED9D58-D2C6-41DA-B34E-CADA6F42F917}"/>
    <dgm:cxn modelId="{1461AEEF-C02E-42E3-A298-76B05405B62D}" srcId="{72816377-A330-4898-B5EF-293F2EBFC7AB}" destId="{09992DBA-0485-41DE-9F37-6980815752BC}" srcOrd="3" destOrd="0" parTransId="{0F546B4B-75AA-4E18-80E3-C52CA7BA17A6}" sibTransId="{834C9396-AC5F-489A-9A82-1EFC3FE2DE4D}"/>
    <dgm:cxn modelId="{3A853A93-7A57-47CC-9739-AC77DAF73616}" srcId="{2880736F-76D3-4F23-8E45-AECBD80A7738}" destId="{8A8445E7-EEEF-4D41-9263-48608122F407}" srcOrd="1" destOrd="0" parTransId="{1CC6916A-B173-4EB5-B40F-DB29908BE5DA}" sibTransId="{CAEB2E8E-CA27-4E6B-A525-0529759E7DB6}"/>
    <dgm:cxn modelId="{0E7EC244-8211-4405-A539-3F6900CDBBA4}" type="presOf" srcId="{0BCE65A9-331B-4DFA-A469-AC002F29C45B}" destId="{D8BC748D-542E-4F18-B8B3-BBD1D5D5586A}" srcOrd="0" destOrd="2" presId="urn:microsoft.com/office/officeart/2005/8/layout/hProcess10"/>
    <dgm:cxn modelId="{76332321-CB21-4719-B226-15F0FC4C018B}" srcId="{A22F7B28-2857-4C08-9C38-99EED70CB917}" destId="{3724A1C9-C769-4979-B438-3E7E5923CB74}" srcOrd="0" destOrd="0" parTransId="{317BF646-082B-4DF1-B5A9-2B37359E49E2}" sibTransId="{972FBDEC-4EBC-443D-8C2D-84ED07CA07C8}"/>
    <dgm:cxn modelId="{E5462158-9E4C-4937-A78D-20F6103A29B0}" type="presOf" srcId="{11A3EF82-BEA2-4B4C-8864-F732BC84FC10}" destId="{54B816B4-25D7-49C4-8FF0-16D2376567E6}" srcOrd="0" destOrd="0" presId="urn:microsoft.com/office/officeart/2005/8/layout/hProcess10"/>
    <dgm:cxn modelId="{9B8032D1-9C05-40E3-B147-899F7D37AAF9}" type="presOf" srcId="{DB915B8C-F3FC-4552-A4C7-2758FB1A5597}" destId="{9953141A-A5FA-441B-8988-CBCA89311238}" srcOrd="1" destOrd="0" presId="urn:microsoft.com/office/officeart/2005/8/layout/hProcess10"/>
    <dgm:cxn modelId="{E02AFC3F-422D-452B-B228-309288E0DEF0}" type="presOf" srcId="{3724A1C9-C769-4979-B438-3E7E5923CB74}" destId="{D8BC748D-542E-4F18-B8B3-BBD1D5D5586A}" srcOrd="0" destOrd="1" presId="urn:microsoft.com/office/officeart/2005/8/layout/hProcess10"/>
    <dgm:cxn modelId="{D468BFD7-DE2B-491F-A065-EB614C39B03A}" type="presOf" srcId="{ADFDE122-C3A7-481B-84D6-62B5E02646F9}" destId="{A71085BB-0EBB-4E1C-8F83-7890B5EE415B}" srcOrd="0" destOrd="5" presId="urn:microsoft.com/office/officeart/2005/8/layout/hProcess10"/>
    <dgm:cxn modelId="{863CBA2F-1010-4685-8A60-D6A99CF6631D}" type="presOf" srcId="{F9E7BB93-449F-424A-A504-97B0BCF1D1BB}" destId="{3DF0C2A6-1930-4F89-8E87-226D69F7D7FC}" srcOrd="1" destOrd="0" presId="urn:microsoft.com/office/officeart/2005/8/layout/hProcess10"/>
    <dgm:cxn modelId="{555DD80A-A96F-4989-A243-87840DAD47C0}" type="presOf" srcId="{A1335D34-0514-4E4D-9731-21E2D1A04842}" destId="{9BA2DDE0-8707-49F6-A35A-2A1063EA0EA3}" srcOrd="0" destOrd="4" presId="urn:microsoft.com/office/officeart/2005/8/layout/hProcess10"/>
    <dgm:cxn modelId="{5E6199C8-F216-4FAA-B4CB-B206A89C5FC5}" type="presOf" srcId="{83954A04-68FA-4D01-A547-851B0FB190C0}" destId="{9BA2DDE0-8707-49F6-A35A-2A1063EA0EA3}" srcOrd="0" destOrd="1" presId="urn:microsoft.com/office/officeart/2005/8/layout/hProcess10"/>
    <dgm:cxn modelId="{2BB10C71-2D30-4323-A1CF-1E3862546530}" srcId="{11A3EF82-BEA2-4B4C-8864-F732BC84FC10}" destId="{2880736F-76D3-4F23-8E45-AECBD80A7738}" srcOrd="2" destOrd="0" parTransId="{8631BD89-770F-4B4D-9E99-A918C52A93B8}" sibTransId="{DA0D3508-1041-4FED-BD1C-D9815C663003}"/>
    <dgm:cxn modelId="{13BB73F2-A580-4B86-B084-67A0B85ADC0D}" type="presOf" srcId="{43C1A72D-1281-4889-9121-CDFE7FF7E1F4}" destId="{A71085BB-0EBB-4E1C-8F83-7890B5EE415B}" srcOrd="0" destOrd="2" presId="urn:microsoft.com/office/officeart/2005/8/layout/hProcess10"/>
    <dgm:cxn modelId="{54B36932-5CCF-43D6-9B6E-FA7C5E635BB1}" srcId="{11A3EF82-BEA2-4B4C-8864-F732BC84FC10}" destId="{72816377-A330-4898-B5EF-293F2EBFC7AB}" srcOrd="1" destOrd="0" parTransId="{1407BE2E-E34D-415F-94D4-2F83C22E3BB7}" sibTransId="{DB915B8C-F3FC-4552-A4C7-2758FB1A5597}"/>
    <dgm:cxn modelId="{CA624A6C-D52A-426E-BD52-2769750076E5}" srcId="{72816377-A330-4898-B5EF-293F2EBFC7AB}" destId="{ADFDE122-C3A7-481B-84D6-62B5E02646F9}" srcOrd="4" destOrd="0" parTransId="{5309CD4A-DECA-4C79-AB85-89A4B00AA552}" sibTransId="{9B4B2F04-B048-48D2-B419-0A436D3D477D}"/>
    <dgm:cxn modelId="{05AB26E2-9871-49CF-8354-5F4F16D5A8A6}" srcId="{2880736F-76D3-4F23-8E45-AECBD80A7738}" destId="{0C3CB490-90E0-4BBA-9FE0-44733878A45F}" srcOrd="4" destOrd="0" parTransId="{7EE29DD1-2A63-4D10-8B65-841CDC6121E9}" sibTransId="{BD752108-B315-45EC-ACC0-C30C0E0E08DE}"/>
    <dgm:cxn modelId="{E6DB4C1B-ABFB-430D-A03E-8CAE97F4981D}" type="presOf" srcId="{2880736F-76D3-4F23-8E45-AECBD80A7738}" destId="{9BA2DDE0-8707-49F6-A35A-2A1063EA0EA3}" srcOrd="0" destOrd="0" presId="urn:microsoft.com/office/officeart/2005/8/layout/hProcess10"/>
    <dgm:cxn modelId="{63211E0A-E611-487C-A689-A013115029BE}" type="presOf" srcId="{F9E7BB93-449F-424A-A504-97B0BCF1D1BB}" destId="{E8082F41-A643-4AAD-8C0E-97944AA634AF}" srcOrd="0" destOrd="0" presId="urn:microsoft.com/office/officeart/2005/8/layout/hProcess10"/>
    <dgm:cxn modelId="{5FA178F9-7273-43C1-98F7-BDF8FD3FE9DE}" srcId="{72816377-A330-4898-B5EF-293F2EBFC7AB}" destId="{43C1A72D-1281-4889-9121-CDFE7FF7E1F4}" srcOrd="1" destOrd="0" parTransId="{008926E1-79B6-453C-9AFE-5B5DF903A5A5}" sibTransId="{DE5F51F1-673F-43A9-89EF-9ABE3B15F1DE}"/>
    <dgm:cxn modelId="{2AF47CCD-32B9-46E9-855B-6E4994AF3665}" type="presOf" srcId="{0C3CB490-90E0-4BBA-9FE0-44733878A45F}" destId="{9BA2DDE0-8707-49F6-A35A-2A1063EA0EA3}" srcOrd="0" destOrd="5" presId="urn:microsoft.com/office/officeart/2005/8/layout/hProcess10"/>
    <dgm:cxn modelId="{982D8D0D-CA07-42CD-AF6F-B783F21991B7}" srcId="{A22F7B28-2857-4C08-9C38-99EED70CB917}" destId="{68E1A433-4D85-4AD3-8543-81D57F9A05C3}" srcOrd="2" destOrd="0" parTransId="{A2E998E0-BF01-457C-83BC-79385C86373B}" sibTransId="{780A36FE-046C-4AC8-BEEE-6DE291F7C76A}"/>
    <dgm:cxn modelId="{AA588E07-5F52-462D-9979-1AAC8626D16A}" type="presOf" srcId="{09992DBA-0485-41DE-9F37-6980815752BC}" destId="{A71085BB-0EBB-4E1C-8F83-7890B5EE415B}" srcOrd="0" destOrd="4" presId="urn:microsoft.com/office/officeart/2005/8/layout/hProcess10"/>
    <dgm:cxn modelId="{D3E791C5-32D5-4E09-A4D1-D9201D8A4BEE}" srcId="{11A3EF82-BEA2-4B4C-8864-F732BC84FC10}" destId="{A22F7B28-2857-4C08-9C38-99EED70CB917}" srcOrd="0" destOrd="0" parTransId="{E003806C-8D76-4372-919B-268152F48EF5}" sibTransId="{F9E7BB93-449F-424A-A504-97B0BCF1D1BB}"/>
    <dgm:cxn modelId="{42FECB09-F406-498B-AAA0-B1F8BD10BA9F}" type="presOf" srcId="{D22BCCC5-940B-4725-BB99-C7DCDD53D20A}" destId="{9BA2DDE0-8707-49F6-A35A-2A1063EA0EA3}" srcOrd="0" destOrd="3" presId="urn:microsoft.com/office/officeart/2005/8/layout/hProcess10"/>
    <dgm:cxn modelId="{7AAF618A-3490-4033-950B-C839FAFB8490}" srcId="{A22F7B28-2857-4C08-9C38-99EED70CB917}" destId="{0BCE65A9-331B-4DFA-A469-AC002F29C45B}" srcOrd="1" destOrd="0" parTransId="{218108B6-5454-4566-B53F-E8561C467EF2}" sibTransId="{3CA7F54F-A17E-45AD-8B84-2618F15842FA}"/>
    <dgm:cxn modelId="{DE174383-9CD5-47B4-A3FB-C7AA9FBE0322}" type="presOf" srcId="{A22F7B28-2857-4C08-9C38-99EED70CB917}" destId="{D8BC748D-542E-4F18-B8B3-BBD1D5D5586A}" srcOrd="0" destOrd="0" presId="urn:microsoft.com/office/officeart/2005/8/layout/hProcess10"/>
    <dgm:cxn modelId="{59CD4264-6079-4484-BF21-C0C50E8927E1}" type="presOf" srcId="{68E1A433-4D85-4AD3-8543-81D57F9A05C3}" destId="{D8BC748D-542E-4F18-B8B3-BBD1D5D5586A}" srcOrd="0" destOrd="3" presId="urn:microsoft.com/office/officeart/2005/8/layout/hProcess10"/>
    <dgm:cxn modelId="{DDB0B790-68AD-4F70-8033-D9900AF87F51}" srcId="{72816377-A330-4898-B5EF-293F2EBFC7AB}" destId="{2B32FBEF-7734-4EC9-A77A-7A4DB623E4E7}" srcOrd="2" destOrd="0" parTransId="{323FBE12-F665-4F02-8D18-2EF508E4129E}" sibTransId="{7F798448-61FD-4A66-BB36-706BCB4F522C}"/>
    <dgm:cxn modelId="{36D49B46-7D94-4B76-ABEF-66A523B8EBBA}" type="presOf" srcId="{72816377-A330-4898-B5EF-293F2EBFC7AB}" destId="{A71085BB-0EBB-4E1C-8F83-7890B5EE415B}" srcOrd="0" destOrd="0" presId="urn:microsoft.com/office/officeart/2005/8/layout/hProcess10"/>
    <dgm:cxn modelId="{AA349D7E-FDC9-4B46-B98B-E1E863E02449}" srcId="{72816377-A330-4898-B5EF-293F2EBFC7AB}" destId="{2EA4292C-1AA3-4A5A-8F7C-27A44FFDCB81}" srcOrd="0" destOrd="0" parTransId="{5F7C04B5-5DE1-4BBC-B2F4-EB1A173CECF2}" sibTransId="{641D64E5-9E6E-4BD6-BBAA-C203A0D9398C}"/>
    <dgm:cxn modelId="{22D652AE-A39D-4222-83C0-FE50497C6464}" type="presOf" srcId="{98110265-D15F-4148-B77E-C4DEF09E3FD3}" destId="{9BA2DDE0-8707-49F6-A35A-2A1063EA0EA3}" srcOrd="0" destOrd="6" presId="urn:microsoft.com/office/officeart/2005/8/layout/hProcess10"/>
    <dgm:cxn modelId="{E3FD3FBC-7544-4568-BD6C-992F54C00E65}" type="presOf" srcId="{2EA4292C-1AA3-4A5A-8F7C-27A44FFDCB81}" destId="{A71085BB-0EBB-4E1C-8F83-7890B5EE415B}" srcOrd="0" destOrd="1" presId="urn:microsoft.com/office/officeart/2005/8/layout/hProcess10"/>
    <dgm:cxn modelId="{AF1DBCCF-017C-44C3-B17C-76A01352A69D}" srcId="{2880736F-76D3-4F23-8E45-AECBD80A7738}" destId="{98110265-D15F-4148-B77E-C4DEF09E3FD3}" srcOrd="5" destOrd="0" parTransId="{ED09DF18-2310-4366-AC06-782F2A996A16}" sibTransId="{F3CB0B14-AB3A-4563-8CCF-282BA3151CA3}"/>
    <dgm:cxn modelId="{F641C8AF-7473-4E73-B8EC-4E64D47CF570}" type="presParOf" srcId="{54B816B4-25D7-49C4-8FF0-16D2376567E6}" destId="{2251D2FD-F3B8-4860-917F-25A2F7D11281}" srcOrd="0" destOrd="0" presId="urn:microsoft.com/office/officeart/2005/8/layout/hProcess10"/>
    <dgm:cxn modelId="{F8E40D53-158F-4491-8EFF-19AB7D0787E4}" type="presParOf" srcId="{2251D2FD-F3B8-4860-917F-25A2F7D11281}" destId="{510B76D7-A284-4527-A0CA-3B477FD70C44}" srcOrd="0" destOrd="0" presId="urn:microsoft.com/office/officeart/2005/8/layout/hProcess10"/>
    <dgm:cxn modelId="{84949090-07F9-4AA1-BB16-C8391B60269C}" type="presParOf" srcId="{2251D2FD-F3B8-4860-917F-25A2F7D11281}" destId="{D8BC748D-542E-4F18-B8B3-BBD1D5D5586A}" srcOrd="1" destOrd="0" presId="urn:microsoft.com/office/officeart/2005/8/layout/hProcess10"/>
    <dgm:cxn modelId="{8C6BF46D-6176-48A8-9632-F37F72B97BD9}" type="presParOf" srcId="{54B816B4-25D7-49C4-8FF0-16D2376567E6}" destId="{E8082F41-A643-4AAD-8C0E-97944AA634AF}" srcOrd="1" destOrd="0" presId="urn:microsoft.com/office/officeart/2005/8/layout/hProcess10"/>
    <dgm:cxn modelId="{ADA59932-D960-460C-88D3-1A2525AE4030}" type="presParOf" srcId="{E8082F41-A643-4AAD-8C0E-97944AA634AF}" destId="{3DF0C2A6-1930-4F89-8E87-226D69F7D7FC}" srcOrd="0" destOrd="0" presId="urn:microsoft.com/office/officeart/2005/8/layout/hProcess10"/>
    <dgm:cxn modelId="{58E23BB5-15DC-4B41-8936-DCC514999DC8}" type="presParOf" srcId="{54B816B4-25D7-49C4-8FF0-16D2376567E6}" destId="{B2AEFE6C-1E9C-4857-9849-B854CF510B0C}" srcOrd="2" destOrd="0" presId="urn:microsoft.com/office/officeart/2005/8/layout/hProcess10"/>
    <dgm:cxn modelId="{2ED92C00-CAE6-49E4-B51D-BD3D4975C0C7}" type="presParOf" srcId="{B2AEFE6C-1E9C-4857-9849-B854CF510B0C}" destId="{53451C55-D56D-4155-AD5A-B3E3EB2B8590}" srcOrd="0" destOrd="0" presId="urn:microsoft.com/office/officeart/2005/8/layout/hProcess10"/>
    <dgm:cxn modelId="{73DB1E44-32F0-4ACE-AE86-055DDD3A271C}" type="presParOf" srcId="{B2AEFE6C-1E9C-4857-9849-B854CF510B0C}" destId="{A71085BB-0EBB-4E1C-8F83-7890B5EE415B}" srcOrd="1" destOrd="0" presId="urn:microsoft.com/office/officeart/2005/8/layout/hProcess10"/>
    <dgm:cxn modelId="{5BAE0D3F-62DE-42DE-90A5-817517E90B17}" type="presParOf" srcId="{54B816B4-25D7-49C4-8FF0-16D2376567E6}" destId="{2726C2B5-AD53-433C-8E5E-79597E30C005}" srcOrd="3" destOrd="0" presId="urn:microsoft.com/office/officeart/2005/8/layout/hProcess10"/>
    <dgm:cxn modelId="{E60A1F4C-10DD-43E4-8490-E9B49C97BEE2}" type="presParOf" srcId="{2726C2B5-AD53-433C-8E5E-79597E30C005}" destId="{9953141A-A5FA-441B-8988-CBCA89311238}" srcOrd="0" destOrd="0" presId="urn:microsoft.com/office/officeart/2005/8/layout/hProcess10"/>
    <dgm:cxn modelId="{9F070992-D314-47AD-9B61-75E678ADD693}" type="presParOf" srcId="{54B816B4-25D7-49C4-8FF0-16D2376567E6}" destId="{A1E42275-B4AA-47F6-9B1B-5CA2C97DAE5C}" srcOrd="4" destOrd="0" presId="urn:microsoft.com/office/officeart/2005/8/layout/hProcess10"/>
    <dgm:cxn modelId="{E78F7755-B066-437C-A549-07A751A5BC61}" type="presParOf" srcId="{A1E42275-B4AA-47F6-9B1B-5CA2C97DAE5C}" destId="{3812EF76-33E0-4AAD-92D9-185E10ABDE3C}" srcOrd="0" destOrd="0" presId="urn:microsoft.com/office/officeart/2005/8/layout/hProcess10"/>
    <dgm:cxn modelId="{EF111634-57C0-4AEC-8DFC-3DF4D4D53755}" type="presParOf" srcId="{A1E42275-B4AA-47F6-9B1B-5CA2C97DAE5C}" destId="{9BA2DDE0-8707-49F6-A35A-2A1063EA0EA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0B76D7-A284-4527-A0CA-3B477FD70C44}">
      <dsp:nvSpPr>
        <dsp:cNvPr id="0" name=""/>
        <dsp:cNvSpPr/>
      </dsp:nvSpPr>
      <dsp:spPr>
        <a:xfrm>
          <a:off x="4093" y="720317"/>
          <a:ext cx="1928330" cy="19283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BC748D-542E-4F18-B8B3-BBD1D5D5586A}">
      <dsp:nvSpPr>
        <dsp:cNvPr id="0" name=""/>
        <dsp:cNvSpPr/>
      </dsp:nvSpPr>
      <dsp:spPr>
        <a:xfrm>
          <a:off x="318007" y="1877315"/>
          <a:ext cx="1928330" cy="1928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Preventive</a:t>
          </a:r>
          <a:endParaRPr lang="en-IN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Social out reach</a:t>
          </a:r>
          <a:endParaRPr lang="en-IN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Community mobilization</a:t>
          </a:r>
          <a:endParaRPr lang="en-IN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Social media	</a:t>
          </a:r>
          <a:endParaRPr lang="en-IN" sz="1300" kern="1200" dirty="0"/>
        </a:p>
      </dsp:txBody>
      <dsp:txXfrm>
        <a:off x="374486" y="1933794"/>
        <a:ext cx="1815372" cy="1815372"/>
      </dsp:txXfrm>
    </dsp:sp>
    <dsp:sp modelId="{E8082F41-A643-4AAD-8C0E-97944AA634AF}">
      <dsp:nvSpPr>
        <dsp:cNvPr id="0" name=""/>
        <dsp:cNvSpPr/>
      </dsp:nvSpPr>
      <dsp:spPr>
        <a:xfrm rot="21587605">
          <a:off x="2303861" y="1447321"/>
          <a:ext cx="371441" cy="4633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2303861" y="1540192"/>
        <a:ext cx="260009" cy="278010"/>
      </dsp:txXfrm>
    </dsp:sp>
    <dsp:sp modelId="{53451C55-D56D-4155-AD5A-B3E3EB2B8590}">
      <dsp:nvSpPr>
        <dsp:cNvPr id="0" name=""/>
        <dsp:cNvSpPr/>
      </dsp:nvSpPr>
      <dsp:spPr>
        <a:xfrm>
          <a:off x="2993677" y="709537"/>
          <a:ext cx="1928330" cy="19283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1085BB-0EBB-4E1C-8F83-7890B5EE415B}">
      <dsp:nvSpPr>
        <dsp:cNvPr id="0" name=""/>
        <dsp:cNvSpPr/>
      </dsp:nvSpPr>
      <dsp:spPr>
        <a:xfrm>
          <a:off x="3307591" y="1877315"/>
          <a:ext cx="1928330" cy="1928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Curative</a:t>
          </a:r>
          <a:endParaRPr lang="en-IN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IN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Intervention at Rehab Centre</a:t>
          </a:r>
          <a:endParaRPr lang="en-IN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Free Treatment &amp; counselling </a:t>
          </a:r>
          <a:r>
            <a:rPr lang="en-US" sz="1300" kern="1200" dirty="0" err="1" smtClean="0"/>
            <a:t>centre</a:t>
          </a:r>
          <a:endParaRPr lang="en-IN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Identification</a:t>
          </a:r>
          <a:endParaRPr lang="en-IN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Counselling	</a:t>
          </a:r>
          <a:endParaRPr lang="en-IN" sz="1300" kern="1200" dirty="0"/>
        </a:p>
      </dsp:txBody>
      <dsp:txXfrm>
        <a:off x="3364070" y="1933794"/>
        <a:ext cx="1815372" cy="1815372"/>
      </dsp:txXfrm>
    </dsp:sp>
    <dsp:sp modelId="{2726C2B5-AD53-433C-8E5E-79597E30C005}">
      <dsp:nvSpPr>
        <dsp:cNvPr id="0" name=""/>
        <dsp:cNvSpPr/>
      </dsp:nvSpPr>
      <dsp:spPr>
        <a:xfrm rot="12395">
          <a:off x="5293445" y="1447512"/>
          <a:ext cx="371441" cy="4633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400" kern="1200"/>
        </a:p>
      </dsp:txBody>
      <dsp:txXfrm>
        <a:off x="5293445" y="1539981"/>
        <a:ext cx="260009" cy="278010"/>
      </dsp:txXfrm>
    </dsp:sp>
    <dsp:sp modelId="{3812EF76-33E0-4AAD-92D9-185E10ABDE3C}">
      <dsp:nvSpPr>
        <dsp:cNvPr id="0" name=""/>
        <dsp:cNvSpPr/>
      </dsp:nvSpPr>
      <dsp:spPr>
        <a:xfrm>
          <a:off x="5983262" y="720317"/>
          <a:ext cx="1928330" cy="19283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A2DDE0-8707-49F6-A35A-2A1063EA0EA3}">
      <dsp:nvSpPr>
        <dsp:cNvPr id="0" name=""/>
        <dsp:cNvSpPr/>
      </dsp:nvSpPr>
      <dsp:spPr>
        <a:xfrm>
          <a:off x="6297176" y="1877315"/>
          <a:ext cx="1928330" cy="1928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Restorative</a:t>
          </a:r>
          <a:endParaRPr lang="en-IN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Skill Development</a:t>
          </a:r>
          <a:endParaRPr lang="en-IN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ADP</a:t>
          </a:r>
          <a:endParaRPr lang="en-IN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Employment</a:t>
          </a:r>
          <a:endParaRPr lang="en-IN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Self employment</a:t>
          </a:r>
          <a:endParaRPr lang="en-IN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Linkage</a:t>
          </a:r>
          <a:endParaRPr lang="en-IN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Leverage</a:t>
          </a:r>
          <a:endParaRPr lang="en-IN" sz="1300" kern="1200" dirty="0"/>
        </a:p>
      </dsp:txBody>
      <dsp:txXfrm>
        <a:off x="6353655" y="1933794"/>
        <a:ext cx="1815372" cy="18153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3EE07-72E4-40F5-B341-E91F4BA940E1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6A7D9-A6C0-4792-BBD7-123B1950813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830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6A7D9-A6C0-4792-BBD7-123B1950813F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90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9894-3DA9-4612-94A6-C7FF7264CD84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6C05-6DDA-4C8A-BD3A-216D66DC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37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9894-3DA9-4612-94A6-C7FF7264CD84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6C05-6DDA-4C8A-BD3A-216D66DC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754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9894-3DA9-4612-94A6-C7FF7264CD84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6C05-6DDA-4C8A-BD3A-216D66DCEA4D}" type="slidenum">
              <a:rPr lang="en-IN" smtClean="0"/>
              <a:t>‹#›</a:t>
            </a:fld>
            <a:endParaRPr lang="en-IN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698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9894-3DA9-4612-94A6-C7FF7264CD84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6C05-6DDA-4C8A-BD3A-216D66DC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5088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9894-3DA9-4612-94A6-C7FF7264CD84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6C05-6DDA-4C8A-BD3A-216D66DCEA4D}" type="slidenum">
              <a:rPr lang="en-IN" smtClean="0"/>
              <a:t>‹#›</a:t>
            </a:fld>
            <a:endParaRPr lang="en-IN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8352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9894-3DA9-4612-94A6-C7FF7264CD84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6C05-6DDA-4C8A-BD3A-216D66DC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8414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9894-3DA9-4612-94A6-C7FF7264CD84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6C05-6DDA-4C8A-BD3A-216D66DC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5194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9894-3DA9-4612-94A6-C7FF7264CD84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6C05-6DDA-4C8A-BD3A-216D66DC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8175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9894-3DA9-4612-94A6-C7FF7264CD84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6C05-6DDA-4C8A-BD3A-216D66DC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4635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9894-3DA9-4612-94A6-C7FF7264CD84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6C05-6DDA-4C8A-BD3A-216D66DC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3410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9894-3DA9-4612-94A6-C7FF7264CD84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6C05-6DDA-4C8A-BD3A-216D66DC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2110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9894-3DA9-4612-94A6-C7FF7264CD84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6C05-6DDA-4C8A-BD3A-216D66DC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551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9894-3DA9-4612-94A6-C7FF7264CD84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6C05-6DDA-4C8A-BD3A-216D66DC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678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9894-3DA9-4612-94A6-C7FF7264CD84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6C05-6DDA-4C8A-BD3A-216D66DC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1725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9894-3DA9-4612-94A6-C7FF7264CD84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6C05-6DDA-4C8A-BD3A-216D66DC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5437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9894-3DA9-4612-94A6-C7FF7264CD84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6C05-6DDA-4C8A-BD3A-216D66DC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4230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39894-3DA9-4612-94A6-C7FF7264CD84}" type="datetimeFigureOut">
              <a:rPr lang="en-IN" smtClean="0"/>
              <a:t>25-05-2023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C496C05-6DDA-4C8A-BD3A-216D66DCEA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077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574034"/>
            <a:ext cx="8208912" cy="1752600"/>
          </a:xfrm>
        </p:spPr>
        <p:txBody>
          <a:bodyPr/>
          <a:lstStyle/>
          <a:p>
            <a:r>
              <a:rPr lang="en-IN" b="1" i="1" dirty="0"/>
              <a:t> </a:t>
            </a:r>
            <a:r>
              <a:rPr lang="en-IN" b="1" i="1" dirty="0">
                <a:solidFill>
                  <a:schemeClr val="accent3"/>
                </a:solidFill>
              </a:rPr>
              <a:t>(De-addiction, Reformation &amp; Entrepreneurial Assistance for Making a Safe Society)</a:t>
            </a:r>
            <a:endParaRPr lang="en-IN" dirty="0">
              <a:solidFill>
                <a:schemeClr val="accent3"/>
              </a:solidFill>
            </a:endParaRPr>
          </a:p>
          <a:p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51" y="404664"/>
            <a:ext cx="7591222" cy="414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58" y="609600"/>
            <a:ext cx="8744431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Competitions(Slogan writing, art &amp; debate</a:t>
            </a:r>
            <a:r>
              <a:rPr lang="en-US" sz="4000" b="1" dirty="0" smtClean="0">
                <a:solidFill>
                  <a:schemeClr val="tx1"/>
                </a:solidFill>
              </a:rPr>
              <a:t>)</a:t>
            </a:r>
            <a:endParaRPr lang="en-GB" sz="4000" b="1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7758" y="2012844"/>
            <a:ext cx="8744432" cy="4176463"/>
            <a:chOff x="107758" y="2012844"/>
            <a:chExt cx="8744432" cy="41764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58" y="2012844"/>
              <a:ext cx="2844316" cy="189621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7837" y="2046153"/>
              <a:ext cx="2794353" cy="186290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59" y="4293097"/>
              <a:ext cx="2844316" cy="189621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4279985"/>
              <a:ext cx="2808312" cy="187220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7837" y="4279985"/>
              <a:ext cx="2735795" cy="182386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835" y="2012844"/>
              <a:ext cx="2844317" cy="1896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153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5720" y="476819"/>
            <a:ext cx="6347713" cy="1320800"/>
          </a:xfrm>
        </p:spPr>
        <p:txBody>
          <a:bodyPr>
            <a:normAutofit/>
          </a:bodyPr>
          <a:lstStyle/>
          <a:p>
            <a:r>
              <a:rPr lang="en-US" dirty="0"/>
              <a:t>IEC </a:t>
            </a:r>
            <a:r>
              <a:rPr lang="en-US" dirty="0" smtClean="0"/>
              <a:t>Materials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179512" y="1329556"/>
            <a:ext cx="8240504" cy="5959689"/>
            <a:chOff x="179512" y="1329556"/>
            <a:chExt cx="8240504" cy="59596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0" t="15906" r="-4430" b="-19724"/>
            <a:stretch/>
          </p:blipFill>
          <p:spPr>
            <a:xfrm rot="2089891">
              <a:off x="2423340" y="3401169"/>
              <a:ext cx="2189473" cy="388807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92" b="7378"/>
            <a:stretch/>
          </p:blipFill>
          <p:spPr>
            <a:xfrm rot="20061548">
              <a:off x="4749507" y="1440870"/>
              <a:ext cx="2414180" cy="336665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00" b="9991"/>
            <a:stretch/>
          </p:blipFill>
          <p:spPr>
            <a:xfrm>
              <a:off x="179512" y="1329556"/>
              <a:ext cx="2659199" cy="358928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20" b="16660"/>
            <a:stretch/>
          </p:blipFill>
          <p:spPr>
            <a:xfrm rot="1550775">
              <a:off x="5880818" y="3196720"/>
              <a:ext cx="2539198" cy="3283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105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6347713" cy="1320800"/>
          </a:xfrm>
        </p:spPr>
        <p:txBody>
          <a:bodyPr/>
          <a:lstStyle/>
          <a:p>
            <a:r>
              <a:rPr lang="en-US" b="1" dirty="0" smtClean="0"/>
              <a:t>Community </a:t>
            </a:r>
            <a:r>
              <a:rPr lang="en-US" b="1" dirty="0" err="1" smtClean="0"/>
              <a:t>Mobilisation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34205"/>
            <a:ext cx="7202761" cy="3880773"/>
          </a:xfrm>
        </p:spPr>
        <p:txBody>
          <a:bodyPr>
            <a:noAutofit/>
          </a:bodyPr>
          <a:lstStyle/>
          <a:p>
            <a:pPr algn="just"/>
            <a:r>
              <a:rPr lang="en-US" sz="2400" dirty="0" smtClean="0"/>
              <a:t>Household/ FGD/SHGs/Associations/Networks</a:t>
            </a:r>
          </a:p>
          <a:p>
            <a:pPr algn="just"/>
            <a:r>
              <a:rPr lang="en-US" sz="2400" dirty="0" smtClean="0"/>
              <a:t>Counselling by Social worker &amp; Social animators</a:t>
            </a:r>
          </a:p>
          <a:p>
            <a:pPr algn="just"/>
            <a:r>
              <a:rPr lang="en-US" sz="2400" dirty="0" smtClean="0"/>
              <a:t>Task force of volunteers</a:t>
            </a:r>
          </a:p>
          <a:p>
            <a:pPr algn="just"/>
            <a:r>
              <a:rPr lang="en-US" sz="2400" dirty="0" smtClean="0"/>
              <a:t>Awareness by leaflets ,posters, brochure</a:t>
            </a:r>
          </a:p>
          <a:p>
            <a:pPr algn="just"/>
            <a:r>
              <a:rPr lang="en-US" sz="2400" dirty="0" smtClean="0"/>
              <a:t>Motivational speeches and Medical discourses</a:t>
            </a:r>
          </a:p>
          <a:p>
            <a:pPr algn="just"/>
            <a:r>
              <a:rPr lang="en-US" sz="2400" dirty="0" smtClean="0"/>
              <a:t>Cultural shows </a:t>
            </a:r>
          </a:p>
          <a:p>
            <a:pPr algn="just"/>
            <a:r>
              <a:rPr lang="en-US" sz="2400" dirty="0" smtClean="0"/>
              <a:t>Street theater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79824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685" y="579309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Household/ </a:t>
            </a:r>
            <a:r>
              <a:rPr lang="en-US" sz="2800" dirty="0" smtClean="0"/>
              <a:t>FGD/SHGs/Associations/Networks</a:t>
            </a:r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0" y="295727"/>
            <a:ext cx="82141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</a:rPr>
              <a:t>Counselling</a:t>
            </a:r>
            <a:r>
              <a:rPr lang="en-US" sz="2800" b="1" dirty="0">
                <a:solidFill>
                  <a:schemeClr val="accent1"/>
                </a:solidFill>
              </a:rPr>
              <a:t> by Social worker &amp; Social animators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6685" y="1035767"/>
            <a:ext cx="7620738" cy="4549438"/>
            <a:chOff x="507185" y="1073344"/>
            <a:chExt cx="7620738" cy="4549438"/>
          </a:xfrm>
        </p:grpSpPr>
        <p:pic>
          <p:nvPicPr>
            <p:cNvPr id="7" name="Picture 6" descr="WhatsApp Image 2022-04-02 at 11.28.39 AM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185" y="1073344"/>
              <a:ext cx="4224300" cy="2180305"/>
            </a:xfrm>
            <a:prstGeom prst="rect">
              <a:avLst/>
            </a:prstGeom>
            <a:noFill/>
          </p:spPr>
        </p:pic>
        <p:pic>
          <p:nvPicPr>
            <p:cNvPr id="10" name="Picture 9" descr="88a731ba-e9f8-440e-9d47-da04ae541c5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1073344"/>
              <a:ext cx="3267891" cy="2022795"/>
            </a:xfrm>
            <a:prstGeom prst="rect">
              <a:avLst/>
            </a:prstGeom>
            <a:noFill/>
          </p:spPr>
        </p:pic>
        <p:grpSp>
          <p:nvGrpSpPr>
            <p:cNvPr id="3" name="Group 2"/>
            <p:cNvGrpSpPr/>
            <p:nvPr/>
          </p:nvGrpSpPr>
          <p:grpSpPr>
            <a:xfrm>
              <a:off x="507185" y="3304033"/>
              <a:ext cx="7431316" cy="2318749"/>
              <a:chOff x="507183" y="3572160"/>
              <a:chExt cx="7431316" cy="2318749"/>
            </a:xfrm>
          </p:grpSpPr>
          <p:pic>
            <p:nvPicPr>
              <p:cNvPr id="9" name="Picture 8" descr="WhatsApp Image 2022-04-02 at 11.25.06 AM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0521" y="3572160"/>
                <a:ext cx="3107978" cy="2318749"/>
              </a:xfrm>
              <a:prstGeom prst="rect">
                <a:avLst/>
              </a:prstGeom>
              <a:noFill/>
            </p:spPr>
          </p:pic>
          <p:pic>
            <p:nvPicPr>
              <p:cNvPr id="11" name="Picture 10" descr="C:\Users\HCL.DESKTOP-5VHN91L\Downloads\WhatsApp Image 2022-05-04 at 2.48.40 PM.jpeg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183" y="3572160"/>
                <a:ext cx="4160955" cy="23187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77242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35" y="230001"/>
            <a:ext cx="8229600" cy="1143000"/>
          </a:xfrm>
        </p:spPr>
        <p:txBody>
          <a:bodyPr/>
          <a:lstStyle/>
          <a:p>
            <a:r>
              <a:rPr lang="en-US" b="1" dirty="0" smtClean="0"/>
              <a:t>Social Media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335" y="1046182"/>
            <a:ext cx="8229600" cy="3412976"/>
          </a:xfrm>
        </p:spPr>
        <p:txBody>
          <a:bodyPr/>
          <a:lstStyle/>
          <a:p>
            <a:r>
              <a:rPr lang="en-US" b="1" dirty="0" smtClean="0"/>
              <a:t>Programs &amp; precepts uploaded on Dreams Twitter, Instagram, Facebook &amp; You tube(around 03 lakh population reached as a whole)</a:t>
            </a:r>
            <a:endParaRPr lang="en-IN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510376" y="2224177"/>
            <a:ext cx="5812730" cy="2995795"/>
            <a:chOff x="1082087" y="3023895"/>
            <a:chExt cx="5812730" cy="2995795"/>
          </a:xfrm>
        </p:grpSpPr>
        <p:pic>
          <p:nvPicPr>
            <p:cNvPr id="4" name="Picture 3" descr="C:\Users\HCL.DESKTOP-5VHN91L\Downloads\WhatsApp Image 2022-04-21 at 5.47.33 PM.jpe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3225825"/>
              <a:ext cx="2026285" cy="1747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 descr="C:\Users\HCL.DESKTOP-5VHN91L\Downloads\WhatsApp Image 2022-04-21 at 5.48.24 PM.jpe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3998" y="3201060"/>
              <a:ext cx="1743075" cy="1772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C:\Users\HCL.DESKTOP-5VHN91L\Downloads\WhatsApp Image 2022-04-21 at 5.51.22 PM.jpe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893" y="3023895"/>
              <a:ext cx="1890395" cy="194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Social media engagment-1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087" y="4990990"/>
              <a:ext cx="1920240" cy="1028700"/>
            </a:xfrm>
            <a:prstGeom prst="rect">
              <a:avLst/>
            </a:prstGeom>
            <a:noFill/>
          </p:spPr>
        </p:pic>
        <p:pic>
          <p:nvPicPr>
            <p:cNvPr id="11" name="Picture 10" descr="Social media engagment-2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5721" y="4969090"/>
              <a:ext cx="1885315" cy="1009650"/>
            </a:xfrm>
            <a:prstGeom prst="rect">
              <a:avLst/>
            </a:prstGeom>
            <a:noFill/>
          </p:spPr>
        </p:pic>
        <p:pic>
          <p:nvPicPr>
            <p:cNvPr id="12" name="Picture 11" descr="Social media engagment-3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862" y="4990990"/>
              <a:ext cx="1671955" cy="89535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52099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Curative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Dedicated helpline number 7846967957 launched</a:t>
            </a:r>
          </a:p>
          <a:p>
            <a:r>
              <a:rPr lang="en-US" sz="2000" dirty="0" err="1" smtClean="0"/>
              <a:t>Interventition</a:t>
            </a:r>
            <a:r>
              <a:rPr lang="en-US" sz="2000" dirty="0" smtClean="0"/>
              <a:t> at Rehab Centre(50 boys)</a:t>
            </a:r>
          </a:p>
          <a:p>
            <a:r>
              <a:rPr lang="en-US" sz="2000" dirty="0" smtClean="0"/>
              <a:t>Out patient treatment &amp; Counselling at Capital Hospital Bhubaneswar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108891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09600"/>
            <a:ext cx="7416823" cy="13208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Out patient treatment &amp; Counselling at Capital Hospital Bhubaneswar</a:t>
            </a:r>
            <a:br>
              <a:rPr lang="en-US" sz="2400" b="1" dirty="0"/>
            </a:br>
            <a:endParaRPr lang="en-IN" sz="24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79512" y="1556792"/>
            <a:ext cx="8507288" cy="3982629"/>
            <a:chOff x="179512" y="1340768"/>
            <a:chExt cx="8507288" cy="3982629"/>
          </a:xfrm>
        </p:grpSpPr>
        <p:pic>
          <p:nvPicPr>
            <p:cNvPr id="5" name="Picture 4" descr="WhatsApp Image 2022-04-02 at 11.35.28 AM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083" y="3355003"/>
              <a:ext cx="2626305" cy="1944216"/>
            </a:xfrm>
            <a:prstGeom prst="rect">
              <a:avLst/>
            </a:prstGeom>
            <a:noFill/>
          </p:spPr>
        </p:pic>
        <p:pic>
          <p:nvPicPr>
            <p:cNvPr id="6" name="Picture 5" descr="WhatsApp Image 2022-04-02 at 12.01.56 PM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423" y="1508647"/>
              <a:ext cx="2492652" cy="1699007"/>
            </a:xfrm>
            <a:prstGeom prst="rect">
              <a:avLst/>
            </a:prstGeom>
            <a:noFill/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340768"/>
              <a:ext cx="2880320" cy="19202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8457" y="1417638"/>
              <a:ext cx="2787086" cy="18580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2056" y="3355003"/>
              <a:ext cx="2952591" cy="196839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270" y="3384372"/>
              <a:ext cx="2717530" cy="18116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56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Curative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72816"/>
            <a:ext cx="6984776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          Inputs at Rehab Centre</a:t>
            </a:r>
            <a:r>
              <a:rPr lang="en-US" sz="2000" dirty="0"/>
              <a:t>	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  </a:t>
            </a:r>
            <a:r>
              <a:rPr lang="en-US" sz="3200" dirty="0" smtClean="0"/>
              <a:t>Medical Detoxification</a:t>
            </a:r>
          </a:p>
          <a:p>
            <a:pPr lvl="2"/>
            <a:r>
              <a:rPr lang="en-US" sz="1600" dirty="0" smtClean="0"/>
              <a:t>Therapeutic Treatment</a:t>
            </a:r>
          </a:p>
          <a:p>
            <a:pPr lvl="2"/>
            <a:r>
              <a:rPr lang="en-US" sz="1600" dirty="0" smtClean="0"/>
              <a:t>Counselling/ motivational  discourses </a:t>
            </a:r>
          </a:p>
          <a:p>
            <a:pPr lvl="2"/>
            <a:r>
              <a:rPr lang="en-US" sz="1600" dirty="0" smtClean="0"/>
              <a:t>Spiritual/value education</a:t>
            </a:r>
          </a:p>
          <a:p>
            <a:pPr lvl="2"/>
            <a:r>
              <a:rPr lang="en-US" sz="1600" dirty="0" smtClean="0"/>
              <a:t>Life skill education </a:t>
            </a:r>
          </a:p>
          <a:p>
            <a:pPr lvl="2"/>
            <a:r>
              <a:rPr lang="en-US" sz="1600" dirty="0" smtClean="0"/>
              <a:t>Occupational &amp; art therapy</a:t>
            </a:r>
          </a:p>
          <a:p>
            <a:pPr lvl="2"/>
            <a:r>
              <a:rPr lang="en-US" sz="1600" dirty="0" smtClean="0"/>
              <a:t>Recreation</a:t>
            </a:r>
          </a:p>
          <a:p>
            <a:pPr lvl="2"/>
            <a:r>
              <a:rPr lang="en-US" sz="1600" dirty="0" smtClean="0"/>
              <a:t>Indoor games like chess, &amp; </a:t>
            </a:r>
            <a:r>
              <a:rPr lang="en-US" sz="1600" dirty="0" err="1" smtClean="0"/>
              <a:t>carrom</a:t>
            </a:r>
            <a:r>
              <a:rPr lang="en-US" sz="1600" dirty="0" smtClean="0"/>
              <a:t> </a:t>
            </a:r>
            <a:r>
              <a:rPr lang="en-US" sz="1600" dirty="0" err="1" smtClean="0"/>
              <a:t>etc</a:t>
            </a:r>
            <a:endParaRPr lang="en-US" sz="1600" dirty="0" smtClean="0"/>
          </a:p>
          <a:p>
            <a:pPr lvl="2"/>
            <a:r>
              <a:rPr lang="en-US" sz="1600" dirty="0" smtClean="0"/>
              <a:t>Yoga</a:t>
            </a:r>
          </a:p>
          <a:p>
            <a:pPr lvl="2"/>
            <a:r>
              <a:rPr lang="en-US" sz="1600" dirty="0" smtClean="0"/>
              <a:t>Narcotics Anonymous teaching </a:t>
            </a:r>
          </a:p>
          <a:p>
            <a:pPr lvl="2"/>
            <a:r>
              <a:rPr lang="en-US" sz="1600" dirty="0" smtClean="0"/>
              <a:t>Nutritious  diet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204821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2" algn="ctr"/>
            <a:r>
              <a:rPr lang="en-US" sz="3200" b="1" dirty="0" smtClean="0">
                <a:solidFill>
                  <a:schemeClr val="accent1"/>
                </a:solidFill>
              </a:rPr>
              <a:t>YOGA AND EXERCISES</a:t>
            </a:r>
            <a:endParaRPr lang="en-US" sz="3200" b="1" dirty="0" smtClean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82432" y="1556792"/>
            <a:ext cx="7063994" cy="4478142"/>
            <a:chOff x="982432" y="1556792"/>
            <a:chExt cx="7063994" cy="4478142"/>
          </a:xfrm>
        </p:grpSpPr>
        <p:pic>
          <p:nvPicPr>
            <p:cNvPr id="4" name="Picture 3" descr="C:\Users\HCL.DESKTOP-5VHN91L\Desktop\DREAMS Still &amp; Videos\Chess event, March\WhatsApp Image 2022-04-04 at 11.03.57 (1).jpe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432" y="1556792"/>
              <a:ext cx="3525195" cy="20776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 descr="C:\Users\HCL.DESKTOP-5VHN91L\Desktop\DREAMS Still &amp; Videos\Chess event, March\WhatsApp Image 2022-04-04 at 11.03.57 (2).jpe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043" y="1578000"/>
              <a:ext cx="3472383" cy="20564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C:\Users\HCL.DESKTOP-5VHN91L\Desktop\WhatsApp Image 2022-04-30 at 8.20.02 AM (1).jpe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432" y="3773600"/>
              <a:ext cx="1952848" cy="22613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C:\Users\HCL.DESKTOP-5VHN91L\Desktop\WhatsApp Image 2022-04-30 at 8.20.03 AM.jpe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3773600"/>
              <a:ext cx="1918182" cy="22218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C:\Users\HCL.DESKTOP-5VHN91L\Desktop\WhatsApp Image 2022-04-30 at 8.20.02 AM.jpe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2566" y="3807051"/>
              <a:ext cx="2172399" cy="219443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5249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171" y="274638"/>
            <a:ext cx="8229600" cy="1143000"/>
          </a:xfrm>
        </p:spPr>
        <p:txBody>
          <a:bodyPr/>
          <a:lstStyle/>
          <a:p>
            <a:pPr lvl="2" algn="ctr" rtl="0">
              <a:spcBef>
                <a:spcPct val="0"/>
              </a:spcBef>
            </a:pPr>
            <a:r>
              <a:rPr lang="en-US" dirty="0" smtClean="0"/>
              <a:t>Recreation</a:t>
            </a:r>
            <a:br>
              <a:rPr lang="en-US" dirty="0" smtClean="0"/>
            </a:br>
            <a:endParaRPr lang="en-IN" dirty="0"/>
          </a:p>
        </p:txBody>
      </p:sp>
      <p:grpSp>
        <p:nvGrpSpPr>
          <p:cNvPr id="3" name="Group 2"/>
          <p:cNvGrpSpPr/>
          <p:nvPr/>
        </p:nvGrpSpPr>
        <p:grpSpPr>
          <a:xfrm>
            <a:off x="899592" y="1556792"/>
            <a:ext cx="7718329" cy="4201646"/>
            <a:chOff x="489176" y="1052736"/>
            <a:chExt cx="8488785" cy="4566548"/>
          </a:xfrm>
        </p:grpSpPr>
        <p:pic>
          <p:nvPicPr>
            <p:cNvPr id="6" name="Picture 5" descr="C:\Users\Meeraj\Downloads\WhatsApp Image 2022-05-24 at 8.20.49 AM.jpe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176" y="1052736"/>
              <a:ext cx="6408712" cy="24254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C:\Users\Meeraj\Downloads\WhatsApp Image 2022-05-29 at 12.03.24 PM.jpe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7815" y="3717032"/>
              <a:ext cx="4160146" cy="1879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C:\Users\Meeraj\Downloads\WhatsApp Image 2022-05-24 at 8.20.48 AM.jpe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176" y="3717032"/>
              <a:ext cx="4227226" cy="19022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604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8064896" cy="38884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b="1" dirty="0"/>
              <a:t>Mission: </a:t>
            </a:r>
            <a:endParaRPr lang="en-IN" sz="2400" dirty="0"/>
          </a:p>
          <a:p>
            <a:pPr algn="just"/>
            <a:r>
              <a:rPr lang="en-US" sz="2400" dirty="0"/>
              <a:t>Our mission is to directly help the addicted victims and prevent others from falling into addiction</a:t>
            </a:r>
            <a:endParaRPr lang="en-IN" sz="2400" dirty="0"/>
          </a:p>
          <a:p>
            <a:pPr marL="0" indent="0" algn="just">
              <a:buNone/>
            </a:pPr>
            <a:r>
              <a:rPr lang="en-US" sz="2400" b="1" dirty="0"/>
              <a:t>Vision: </a:t>
            </a:r>
            <a:endParaRPr lang="en-IN" sz="2400" dirty="0"/>
          </a:p>
          <a:p>
            <a:pPr algn="just"/>
            <a:r>
              <a:rPr lang="en-US" sz="2400" dirty="0"/>
              <a:t>A safe city capable of satisfying life ambitions of each and every inhabitant free from threats posed by violence and crimes due to drug addiction.</a:t>
            </a:r>
            <a:endParaRPr lang="en-IN" sz="2400" dirty="0"/>
          </a:p>
          <a:p>
            <a:pPr algn="just"/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5103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760" y="600646"/>
            <a:ext cx="7344816" cy="1320800"/>
          </a:xfrm>
        </p:spPr>
        <p:txBody>
          <a:bodyPr>
            <a:normAutofit/>
          </a:bodyPr>
          <a:lstStyle/>
          <a:p>
            <a:pPr lvl="2" algn="ctr"/>
            <a:r>
              <a:rPr lang="en-US" sz="2400" b="1" dirty="0" smtClean="0">
                <a:solidFill>
                  <a:schemeClr val="accent1"/>
                </a:solidFill>
              </a:rPr>
              <a:t>INDOOR GAMES LIKE CHESS, &amp; CARROM ETC</a:t>
            </a:r>
            <a:endParaRPr lang="en-US" sz="2400" b="1" dirty="0" smtClean="0">
              <a:solidFill>
                <a:schemeClr val="accent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0800" y="1287466"/>
            <a:ext cx="7117544" cy="4805830"/>
            <a:chOff x="933840" y="1417638"/>
            <a:chExt cx="6578736" cy="4213627"/>
          </a:xfrm>
        </p:grpSpPr>
        <p:grpSp>
          <p:nvGrpSpPr>
            <p:cNvPr id="7" name="Group 6"/>
            <p:cNvGrpSpPr/>
            <p:nvPr/>
          </p:nvGrpSpPr>
          <p:grpSpPr>
            <a:xfrm>
              <a:off x="933840" y="1417638"/>
              <a:ext cx="6374464" cy="4190333"/>
              <a:chOff x="933840" y="1417638"/>
              <a:chExt cx="6374464" cy="4190333"/>
            </a:xfrm>
          </p:grpSpPr>
          <p:pic>
            <p:nvPicPr>
              <p:cNvPr id="3" name="Picture 2" descr="C:\Users\HCL.DESKTOP-5VHN91L\Desktop\DREAMS Still &amp; Videos\Chess event, March\IMG-20220404-WA0004.jpg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3840" y="1417638"/>
                <a:ext cx="3096344" cy="17405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" name="Picture 3" descr="C:\Users\HCL.DESKTOP-5VHN91L\Desktop\DREAMS Still &amp; Videos\Chess event, March\IMG-20220404-WA0006 (1).jpg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5460" y="1443665"/>
                <a:ext cx="3142844" cy="1583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" name="Picture 4" descr="C:\Users\HCL.DESKTOP-5VHN91L\Desktop\DREAMS Still &amp; Videos\Chess event, March\WhatsApp Image 2022-04-04 at 11.04.00 (2).jpeg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3840" y="3184256"/>
                <a:ext cx="3231620" cy="242371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" name="Picture 5" descr="C:\Users\HCL.DESKTOP-5VHN91L\Desktop\DREAMS Still &amp; Videos\Chess event, March\WhatsApp Image 2022-04-04 at 11.04.00 (1).jpe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3210246"/>
              <a:ext cx="3228608" cy="242101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5570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2" y="695658"/>
            <a:ext cx="7418785" cy="731168"/>
          </a:xfrm>
        </p:spPr>
        <p:txBody>
          <a:bodyPr>
            <a:normAutofit/>
          </a:bodyPr>
          <a:lstStyle/>
          <a:p>
            <a:pPr lvl="2" algn="ctr"/>
            <a:r>
              <a:rPr lang="en-US" sz="2400" b="1" dirty="0" smtClean="0">
                <a:solidFill>
                  <a:schemeClr val="accent1"/>
                </a:solidFill>
              </a:rPr>
              <a:t>COUNSELLING/ MOTIVATIONAL DISCOURSES </a:t>
            </a:r>
            <a:endParaRPr lang="en-US" sz="2400" b="1" dirty="0" smtClean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5536" y="1556792"/>
            <a:ext cx="8552167" cy="3742798"/>
            <a:chOff x="387330" y="1342386"/>
            <a:chExt cx="8552167" cy="3742798"/>
          </a:xfrm>
        </p:grpSpPr>
        <p:pic>
          <p:nvPicPr>
            <p:cNvPr id="4" name="Picture 3" descr="C:\Users\HCL.DESKTOP-5VHN91L\Downloads\WhatsApp Image 2022-04-02 at 15.55.39.jpe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330" y="1368353"/>
              <a:ext cx="2700085" cy="14671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 descr="C:\Users\HCL.DESKTOP-5VHN91L\Downloads\WhatsApp Image 2022-04-02 at 16.18.25.jpe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524" y="1342386"/>
              <a:ext cx="2658022" cy="1441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C:\Users\HCL.DESKTOP-5VHN91L\Downloads\WhatsApp Image 2022-04-02 at 16.19.11.jpe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8523" y="1368353"/>
              <a:ext cx="2483506" cy="13892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C:\Users\HCL.DESKTOP-5VHN91L\Downloads\WhatsApp Image 2022-04-26 at 9.07.51 PM.jpe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524" y="3510384"/>
              <a:ext cx="2513122" cy="15407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 descr="C:\Users\HCL.DESKTOP-5VHN91L\Desktop\DREAMS Still &amp; Videos\MISC\WhatsApp Image 2022-03-14 at 17.06.16.jpe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356992"/>
              <a:ext cx="2691879" cy="16706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951" y="3367793"/>
              <a:ext cx="3032546" cy="1717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56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Restorative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700808"/>
            <a:ext cx="7490794" cy="388077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Skill Development &amp; EDP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2400" dirty="0" smtClean="0"/>
              <a:t>Skill mapping of inmates (50 </a:t>
            </a:r>
            <a:r>
              <a:rPr lang="en-US" sz="2400" dirty="0" err="1" smtClean="0"/>
              <a:t>nos</a:t>
            </a:r>
            <a:r>
              <a:rPr lang="en-US" sz="2400" dirty="0" smtClean="0"/>
              <a:t>)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2400" dirty="0" smtClean="0"/>
              <a:t>Skill training initiated in 5 trades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2400" dirty="0" smtClean="0"/>
              <a:t>Collaboration with Khadi &amp; Village Industries Commission(KVIC),</a:t>
            </a:r>
            <a:r>
              <a:rPr lang="en-US" sz="2400" dirty="0" err="1" smtClean="0"/>
              <a:t>Govt.of</a:t>
            </a:r>
            <a:r>
              <a:rPr lang="en-US" sz="2400" dirty="0" smtClean="0"/>
              <a:t> India to conduct 10 days training in fast food preparation</a:t>
            </a:r>
          </a:p>
          <a:p>
            <a:pPr marL="571500" indent="-571500">
              <a:buFont typeface="+mj-lt"/>
              <a:buAutoNum type="romanLcPeriod"/>
            </a:pP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70635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306665"/>
            <a:ext cx="69573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Collaboration with Khadi &amp; Village Industries Commission(KVIC</a:t>
            </a:r>
            <a:r>
              <a:rPr lang="en-US" dirty="0" smtClean="0">
                <a:solidFill>
                  <a:schemeClr val="accent1"/>
                </a:solidFill>
              </a:rPr>
              <a:t>),</a:t>
            </a:r>
          </a:p>
          <a:p>
            <a:r>
              <a:rPr lang="en-US" dirty="0" err="1" smtClean="0">
                <a:solidFill>
                  <a:schemeClr val="accent1"/>
                </a:solidFill>
              </a:rPr>
              <a:t>Govt.of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India to conduct 10 days training in fast food preparation</a:t>
            </a:r>
          </a:p>
          <a:p>
            <a:endParaRPr lang="en-IN" dirty="0">
              <a:solidFill>
                <a:schemeClr val="accent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92979" y="1229994"/>
            <a:ext cx="6931349" cy="4863301"/>
            <a:chOff x="1434782" y="1229995"/>
            <a:chExt cx="6274435" cy="4398010"/>
          </a:xfrm>
        </p:grpSpPr>
        <p:pic>
          <p:nvPicPr>
            <p:cNvPr id="5" name="Picture 4" descr="C:\Users\HCL.DESKTOP-5VHN91L\Downloads\WhatsApp Image 2022-04-26 at 8.31.45 AM.jpe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982" y="1229995"/>
              <a:ext cx="1847850" cy="11791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C:\Users\HCL.DESKTOP-5VHN91L\Downloads\WhatsApp Image 2022-04-26 at 8.31.46 AM (1).jpe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532" y="1239520"/>
              <a:ext cx="1857375" cy="117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C:\Users\HCL.DESKTOP-5VHN91L\Downloads\WhatsApp Image 2022-04-28 at 5.39.44 PM.jpe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7552" y="1270635"/>
              <a:ext cx="1891665" cy="117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C:\Users\HCL.DESKTOP-5VHN91L\Downloads\WhatsApp Image 2022-05-03 at 4.48.58 PM.jpe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897" y="4210050"/>
              <a:ext cx="1851025" cy="138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 descr="C:\Users\HCL.DESKTOP-5VHN91L\Downloads\WhatsApp Image 2022-05-03 at 4.48.59 PM.jpe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782" y="4184015"/>
              <a:ext cx="1924050" cy="1390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C:\Users\HCL.DESKTOP-5VHN91L\Downloads\WhatsApp Image 2022-05-03 at 4.49.00 PM.jpe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4102" y="2634615"/>
              <a:ext cx="1885950" cy="1390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 descr="C:\Users\HCL.DESKTOP-5VHN91L\Downloads\WhatsApp Image 2022-05-03 at 4.26.52 PM.jpe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982" y="2630170"/>
              <a:ext cx="1847850" cy="133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 descr="C:\Users\HCL.DESKTOP-5VHN91L\Downloads\WhatsApp Image 2022-05-03 at 4.26.31 PM.jpe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182" y="2639060"/>
              <a:ext cx="1895475" cy="1390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 descr="C:\Users\HCL.DESKTOP-5VHN91L\Downloads\WhatsApp Image 2022-05-03 at 4.27.10 PM.jpe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7547" y="4304030"/>
              <a:ext cx="1895475" cy="13239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0025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Restorative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628800"/>
            <a:ext cx="7274769" cy="3880773"/>
          </a:xfrm>
        </p:spPr>
        <p:txBody>
          <a:bodyPr>
            <a:noAutofit/>
          </a:bodyPr>
          <a:lstStyle/>
          <a:p>
            <a:r>
              <a:rPr lang="en-US" dirty="0" smtClean="0"/>
              <a:t>Post Training Interventions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Self employment in fast food/fruits business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Reemployment of qualified boys in the parent companies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Agreement signed between SAI Foundation Trust &amp; IIEC for engagement of 32 Boys under </a:t>
            </a:r>
            <a:r>
              <a:rPr lang="en-US" dirty="0" err="1" smtClean="0"/>
              <a:t>Garama</a:t>
            </a:r>
            <a:r>
              <a:rPr lang="en-US" dirty="0" smtClean="0"/>
              <a:t> </a:t>
            </a:r>
            <a:r>
              <a:rPr lang="en-US" dirty="0" err="1" smtClean="0"/>
              <a:t>Garam</a:t>
            </a:r>
            <a:r>
              <a:rPr lang="en-US" dirty="0" smtClean="0"/>
              <a:t> brand fast food chain.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Zero account of 50 boys opened in ICICI bank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Orientation of boys in digital banking &amp; mobile technology for business transaction 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20 carts (food &amp; veg) donated by UCCIL for the selected dreamers.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Rehabilitation of Boys in different parts of Bhubaneswar with carts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2929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490" y="260648"/>
            <a:ext cx="6651782" cy="13208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/>
              <a:t>Agreement signed between SAI Foundation Trust &amp; IIEC for engagement of 32 Boys under </a:t>
            </a:r>
            <a:r>
              <a:rPr lang="en-US" sz="2000" b="1" dirty="0" err="1"/>
              <a:t>Garama</a:t>
            </a:r>
            <a:r>
              <a:rPr lang="en-US" sz="2000" b="1" dirty="0"/>
              <a:t> </a:t>
            </a:r>
            <a:r>
              <a:rPr lang="en-US" sz="2000" b="1" dirty="0" err="1"/>
              <a:t>Garam</a:t>
            </a:r>
            <a:r>
              <a:rPr lang="en-US" sz="2000" b="1" dirty="0"/>
              <a:t> brand fast food chain.</a:t>
            </a:r>
            <a:br>
              <a:rPr lang="en-US" sz="2000" b="1" dirty="0"/>
            </a:br>
            <a:endParaRPr lang="en-IN" sz="20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398912" y="1354634"/>
            <a:ext cx="8230096" cy="5183963"/>
            <a:chOff x="395536" y="1124744"/>
            <a:chExt cx="8230096" cy="5183963"/>
          </a:xfrm>
        </p:grpSpPr>
        <p:pic>
          <p:nvPicPr>
            <p:cNvPr id="4" name="Picture 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95536" y="1124744"/>
              <a:ext cx="5295900" cy="2976880"/>
            </a:xfrm>
            <a:prstGeom prst="rect">
              <a:avLst/>
            </a:prstGeom>
          </p:spPr>
        </p:pic>
        <p:pic>
          <p:nvPicPr>
            <p:cNvPr id="5" name="Picture 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995936" y="3706269"/>
              <a:ext cx="4629696" cy="2602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204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18654"/>
            <a:ext cx="6347713" cy="1320800"/>
          </a:xfrm>
        </p:spPr>
        <p:txBody>
          <a:bodyPr>
            <a:noAutofit/>
          </a:bodyPr>
          <a:lstStyle/>
          <a:p>
            <a:r>
              <a:rPr lang="en-US" sz="2400" b="1" dirty="0"/>
              <a:t>20 carts (food &amp; veg) donated by UCCIL for the selected dreamers.</a:t>
            </a:r>
            <a:br>
              <a:rPr lang="en-US" sz="2400" b="1" dirty="0"/>
            </a:br>
            <a:endParaRPr lang="en-IN" sz="24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539552" y="1227427"/>
            <a:ext cx="8208912" cy="5503289"/>
            <a:chOff x="539552" y="1227427"/>
            <a:chExt cx="8208912" cy="5503289"/>
          </a:xfrm>
        </p:grpSpPr>
        <p:pic>
          <p:nvPicPr>
            <p:cNvPr id="4" name="Picture 3" descr="F:\DREAMS-meraj laptop\Cart distrubution\C71A8187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68760"/>
              <a:ext cx="2715260" cy="180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F:\DREAMS-meraj laptop\Cart distrubution\C71A8238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1227427"/>
              <a:ext cx="2628900" cy="17513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F:\DREAMS-meraj laptop\Cart distrubution\IMG_8298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238420"/>
              <a:ext cx="2686050" cy="1790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F:\DREAMS-meraj laptop\Cart distrubution\C71A8323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3238420"/>
              <a:ext cx="2628900" cy="17513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 descr="C:\Users\Meeraj\Downloads\WhatsApp Image 2022-07-17 at 1.51.08 PM.jpe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336" y="5168721"/>
              <a:ext cx="3471058" cy="1561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C:\Users\Meeraj\Downloads\WhatsApp Image 2022-07-17 at 1.51.12 PM.jpe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5168721"/>
              <a:ext cx="3353728" cy="1509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 descr="C:\Users\Meeraj\Downloads\WhatsApp Image 2022-06-26 at 4.17.36 PM.jpe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1543" y="1235333"/>
              <a:ext cx="2616921" cy="17434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 descr="F:\DREAMS-meraj laptop\Cart distrubution\IMG_8249.JP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1185" y="3155830"/>
              <a:ext cx="2557636" cy="183392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455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551" y="500024"/>
            <a:ext cx="6482761" cy="13208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Rehabilitation of Boys in different parts of Bhubaneswar with carts</a:t>
            </a:r>
            <a:r>
              <a:rPr lang="en-IN" sz="2400" b="1" dirty="0"/>
              <a:t/>
            </a:r>
            <a:br>
              <a:rPr lang="en-IN" sz="2400" b="1" dirty="0"/>
            </a:br>
            <a:endParaRPr lang="en-IN" sz="24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474551" y="1479345"/>
            <a:ext cx="8129897" cy="4419427"/>
            <a:chOff x="474551" y="1479345"/>
            <a:chExt cx="8129897" cy="4419427"/>
          </a:xfrm>
        </p:grpSpPr>
        <p:pic>
          <p:nvPicPr>
            <p:cNvPr id="4" name="Picture 3" descr="C:\Users\Meeraj\Downloads\WhatsApp Image 2022-07-21 at 11.30.02 AM (1).jpe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673" y="1479345"/>
              <a:ext cx="2771775" cy="1860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 descr="C:\Users\Meeraj\Downloads\WhatsApp Image 2022-07-21 at 11.30.02 AM.jpe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551" y="1479345"/>
              <a:ext cx="2724150" cy="20427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C:\Users\Meeraj\Downloads\WhatsApp Image 2022-07-21 at 1.39.01 PM.jpe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613" y="3658787"/>
              <a:ext cx="2823592" cy="2117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C:\Users\Meeraj\Downloads\WhatsApp Image 2022-07-20 at 6.58.51 PM (1).jpe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3644389"/>
              <a:ext cx="1492428" cy="2117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C:\Users\Meeraj\Downloads\WhatsApp Image 2022-07-29 at 9.44.25 AM.jpe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6983" y="3507700"/>
              <a:ext cx="2391072" cy="23910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 descr="C:\Users\Meeraj\Downloads\WhatsApp Image 2022-06-16 at 7.29.00 PM.jpe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714" y="1532417"/>
              <a:ext cx="2407758" cy="180744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5072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Valedictory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56792"/>
            <a:ext cx="6347714" cy="3880773"/>
          </a:xfrm>
        </p:spPr>
        <p:txBody>
          <a:bodyPr/>
          <a:lstStyle/>
          <a:p>
            <a:r>
              <a:rPr lang="en-US" dirty="0" smtClean="0"/>
              <a:t>Cultural Presentation by Dreamers</a:t>
            </a:r>
          </a:p>
          <a:p>
            <a:r>
              <a:rPr lang="en-US" dirty="0" smtClean="0"/>
              <a:t>Presentation of documentary film on the process of DREAMS</a:t>
            </a:r>
          </a:p>
          <a:p>
            <a:r>
              <a:rPr lang="en-US" dirty="0" smtClean="0"/>
              <a:t>Presentation of memento to the team members of DREAMS</a:t>
            </a:r>
          </a:p>
          <a:p>
            <a:r>
              <a:rPr lang="en-US" dirty="0" smtClean="0"/>
              <a:t>Speeches by Guests</a:t>
            </a:r>
          </a:p>
          <a:p>
            <a:r>
              <a:rPr lang="en-US" dirty="0" smtClean="0"/>
              <a:t>Pledge by Dreamers</a:t>
            </a:r>
            <a:endParaRPr lang="en-IN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499992" y="3982487"/>
            <a:ext cx="4233907" cy="238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5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Media Clippings</a:t>
            </a:r>
            <a:endParaRPr lang="en-IN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699769" y="1746881"/>
            <a:ext cx="7380085" cy="4100263"/>
            <a:chOff x="699769" y="1746881"/>
            <a:chExt cx="7380085" cy="4100263"/>
          </a:xfrm>
        </p:grpSpPr>
        <p:pic>
          <p:nvPicPr>
            <p:cNvPr id="4" name="Picture 3" descr="f19e6c0e-b965-4b83-ab9c-e278e615a0ac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769" y="1746881"/>
              <a:ext cx="2314575" cy="1785620"/>
            </a:xfrm>
            <a:prstGeom prst="rect">
              <a:avLst/>
            </a:prstGeom>
            <a:noFill/>
          </p:spPr>
        </p:pic>
        <p:pic>
          <p:nvPicPr>
            <p:cNvPr id="5" name="Picture 4" descr="Untitled-3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1790247"/>
              <a:ext cx="2571750" cy="2000250"/>
            </a:xfrm>
            <a:prstGeom prst="rect">
              <a:avLst/>
            </a:prstGeom>
            <a:noFill/>
          </p:spPr>
        </p:pic>
        <p:pic>
          <p:nvPicPr>
            <p:cNvPr id="6" name="Picture 5" descr="Untitled-4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2342" y="1785013"/>
              <a:ext cx="2390775" cy="1814195"/>
            </a:xfrm>
            <a:prstGeom prst="rect">
              <a:avLst/>
            </a:prstGeom>
            <a:noFill/>
          </p:spPr>
        </p:pic>
        <p:pic>
          <p:nvPicPr>
            <p:cNvPr id="8" name="Picture 7" descr="C:\Users\Meeraj\AppData\Local\Microsoft\Windows\INetCache\Content.Word\287264386_154081523838323_8432498063774313846_n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07"/>
            <a:stretch/>
          </p:blipFill>
          <p:spPr bwMode="auto">
            <a:xfrm>
              <a:off x="699769" y="3781524"/>
              <a:ext cx="3224348" cy="20656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 descr="C:\Users\Meeraj\AppData\Local\Microsoft\Windows\INetCache\Content.Word\media-8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0615" y="3816131"/>
              <a:ext cx="2569617" cy="203101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8536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751" y="11266"/>
            <a:ext cx="8229600" cy="1143000"/>
          </a:xfrm>
        </p:spPr>
        <p:txBody>
          <a:bodyPr/>
          <a:lstStyle/>
          <a:p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Genesis</a:t>
            </a:r>
            <a:endParaRPr lang="en-IN" b="1" i="1" dirty="0">
              <a:solidFill>
                <a:schemeClr val="accent2">
                  <a:lumMod val="7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7" name="Flowchart: Extract 6"/>
          <p:cNvSpPr/>
          <p:nvPr/>
        </p:nvSpPr>
        <p:spPr>
          <a:xfrm>
            <a:off x="2915816" y="1810590"/>
            <a:ext cx="3626621" cy="3516723"/>
          </a:xfrm>
          <a:prstGeom prst="flowChartExtra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/>
          <p:cNvSpPr/>
          <p:nvPr/>
        </p:nvSpPr>
        <p:spPr>
          <a:xfrm>
            <a:off x="4433551" y="3538329"/>
            <a:ext cx="879181" cy="87918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/>
          <p:cNvSpPr txBox="1"/>
          <p:nvPr/>
        </p:nvSpPr>
        <p:spPr>
          <a:xfrm>
            <a:off x="2060892" y="5301208"/>
            <a:ext cx="150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Crime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88224" y="5301208"/>
            <a:ext cx="150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Drugs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11960" y="1273128"/>
            <a:ext cx="150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Slum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" y="5986154"/>
            <a:ext cx="9468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smtClean="0">
                <a:solidFill>
                  <a:schemeClr val="accent4">
                    <a:lumMod val="75000"/>
                  </a:schemeClr>
                </a:solidFill>
                <a:latin typeface="Great Vibes" pitchFamily="2" charset="0"/>
              </a:rPr>
              <a:t>Contextual Reality of Bhubaneswar City</a:t>
            </a:r>
            <a:endParaRPr lang="en-GB" sz="3000" b="1" dirty="0">
              <a:solidFill>
                <a:schemeClr val="accent4">
                  <a:lumMod val="75000"/>
                </a:schemeClr>
              </a:solidFill>
              <a:latin typeface="Great Vib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93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Learning 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Criminals with drug addiction background can be mainstreamed with appropriate &amp; adequate rehab interventions</a:t>
            </a:r>
          </a:p>
          <a:p>
            <a:r>
              <a:rPr lang="en-US" dirty="0" smtClean="0"/>
              <a:t>Shelter based rehabilitation at deaddiction </a:t>
            </a:r>
            <a:r>
              <a:rPr lang="en-US" dirty="0" err="1" smtClean="0"/>
              <a:t>centres</a:t>
            </a:r>
            <a:r>
              <a:rPr lang="en-US" dirty="0" smtClean="0"/>
              <a:t> proves extremely beneficial</a:t>
            </a:r>
          </a:p>
          <a:p>
            <a:r>
              <a:rPr lang="en-US" dirty="0" smtClean="0"/>
              <a:t>Skill development along with employment/self employment opportunities help restore their livelihood and dignity towards socio economic inclusion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6357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Way Forward</a:t>
            </a:r>
            <a:br>
              <a:rPr lang="en-US" b="1" dirty="0" smtClean="0"/>
            </a:b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412776"/>
            <a:ext cx="7202762" cy="4320480"/>
          </a:xfrm>
        </p:spPr>
        <p:txBody>
          <a:bodyPr>
            <a:noAutofit/>
          </a:bodyPr>
          <a:lstStyle/>
          <a:p>
            <a:r>
              <a:rPr lang="en-US" dirty="0" smtClean="0"/>
              <a:t>Monitoring &amp; evaluation of the young entrepreneurs </a:t>
            </a:r>
          </a:p>
          <a:p>
            <a:r>
              <a:rPr lang="en-US" dirty="0" smtClean="0"/>
              <a:t>Mentoring of boys in groups by management/marketing/business professionals</a:t>
            </a:r>
          </a:p>
          <a:p>
            <a:r>
              <a:rPr lang="en-US" dirty="0" smtClean="0"/>
              <a:t>Successful boys become the torch bearers to sensitize others not to fall prey to drugs</a:t>
            </a:r>
          </a:p>
          <a:p>
            <a:r>
              <a:rPr lang="en-US" dirty="0" smtClean="0"/>
              <a:t>Awareness programs reached schools and colleges extensively &amp; intensively</a:t>
            </a:r>
          </a:p>
          <a:p>
            <a:r>
              <a:rPr lang="en-US" dirty="0" smtClean="0"/>
              <a:t>Advocacy with the Dept. of Education to include the subject of drugs as a part of syllabus</a:t>
            </a:r>
          </a:p>
          <a:p>
            <a:r>
              <a:rPr lang="en-US" dirty="0" smtClean="0"/>
              <a:t>Dissemination of case studies at various levels</a:t>
            </a:r>
          </a:p>
          <a:p>
            <a:r>
              <a:rPr lang="en-US" dirty="0" smtClean="0"/>
              <a:t>Media stories of the best practices</a:t>
            </a:r>
          </a:p>
          <a:p>
            <a:r>
              <a:rPr lang="en-US" dirty="0" smtClean="0"/>
              <a:t>TO regularize Outpatient consultation at Capital hospital</a:t>
            </a:r>
          </a:p>
          <a:p>
            <a:r>
              <a:rPr lang="en-US" dirty="0" smtClean="0"/>
              <a:t>To open DREAMS help Desk at </a:t>
            </a:r>
            <a:r>
              <a:rPr lang="en-US" dirty="0" err="1" smtClean="0"/>
              <a:t>Commissionerate</a:t>
            </a:r>
            <a:r>
              <a:rPr lang="en-US" dirty="0" smtClean="0"/>
              <a:t> Police</a:t>
            </a:r>
            <a:r>
              <a:rPr lang="en-US" dirty="0" smtClean="0"/>
              <a:t>, BBSR</a:t>
            </a:r>
            <a:endParaRPr lang="en-US" dirty="0" smtClean="0"/>
          </a:p>
          <a:p>
            <a:r>
              <a:rPr lang="en-US" dirty="0" smtClean="0"/>
              <a:t>To replicate DREAMS initiative in other cities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9921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58009" y="4720037"/>
            <a:ext cx="1778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Implemented by </a:t>
            </a:r>
            <a:endParaRPr lang="en-IN" dirty="0"/>
          </a:p>
        </p:txBody>
      </p:sp>
      <p:grpSp>
        <p:nvGrpSpPr>
          <p:cNvPr id="3" name="Group 2"/>
          <p:cNvGrpSpPr/>
          <p:nvPr/>
        </p:nvGrpSpPr>
        <p:grpSpPr>
          <a:xfrm>
            <a:off x="716947" y="-99392"/>
            <a:ext cx="7831888" cy="7199059"/>
            <a:chOff x="716947" y="-99392"/>
            <a:chExt cx="7831888" cy="7199059"/>
          </a:xfrm>
        </p:grpSpPr>
        <p:sp>
          <p:nvSpPr>
            <p:cNvPr id="6" name="TextBox 5"/>
            <p:cNvSpPr txBox="1"/>
            <p:nvPr/>
          </p:nvSpPr>
          <p:spPr>
            <a:xfrm>
              <a:off x="716947" y="1459100"/>
              <a:ext cx="783188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500" b="1" i="1" dirty="0"/>
                <a:t>(De-addiction, Reformation &amp; Entrepreneurial Assistance for Making a Safe Society)</a:t>
              </a:r>
              <a:endParaRPr lang="en-IN" sz="1500" dirty="0"/>
            </a:p>
            <a:p>
              <a:endParaRPr lang="en-IN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590896" y="-99392"/>
              <a:ext cx="4062458" cy="7199059"/>
              <a:chOff x="2590896" y="-99392"/>
              <a:chExt cx="4062458" cy="719905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554" y="-99392"/>
                <a:ext cx="3096344" cy="169117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895466" y="3068960"/>
                <a:ext cx="3453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an initiative of Bhubaneswar  UPD</a:t>
                </a:r>
                <a:endParaRPr lang="en-IN" b="1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590896" y="5056561"/>
                <a:ext cx="4062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Indian Institute of </a:t>
                </a:r>
                <a:r>
                  <a:rPr lang="en-US" i="1" dirty="0" smtClean="0"/>
                  <a:t>Education &amp; Care (IIEC)</a:t>
                </a:r>
              </a:p>
            </p:txBody>
          </p:sp>
          <p:pic>
            <p:nvPicPr>
              <p:cNvPr id="2050" name="Picture 2" descr="H:\DREAMS-meraj laptop\ezgif-2-ba57cd13a5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6264" y="3501008"/>
                <a:ext cx="1562668" cy="11616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H:\DREAMS-meraj laptop\commissionerate police-logo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4739" y="1772816"/>
                <a:ext cx="1063235" cy="12813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687029" y="6453336"/>
                <a:ext cx="20549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Supported </a:t>
                </a:r>
                <a:r>
                  <a:rPr lang="en-US" dirty="0"/>
                  <a:t>by  OMC </a:t>
                </a:r>
                <a:endParaRPr lang="en-IN" dirty="0"/>
              </a:p>
              <a:p>
                <a:endParaRPr lang="en-IN" dirty="0"/>
              </a:p>
            </p:txBody>
          </p:sp>
          <p:pic>
            <p:nvPicPr>
              <p:cNvPr id="2053" name="Picture 5" descr="H:\DREAMS-meraj laptop\OMC_Colour-Final-Logo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3202" y="5589240"/>
                <a:ext cx="2828306" cy="8254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47863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dirty="0" smtClean="0"/>
              <a:t>Structure of Team DREAMS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49830"/>
            <a:ext cx="5472607" cy="4976334"/>
          </a:xfrm>
        </p:spPr>
      </p:pic>
    </p:spTree>
    <p:extLst>
      <p:ext uri="{BB962C8B-B14F-4D97-AF65-F5344CB8AC3E}">
        <p14:creationId xmlns:p14="http://schemas.microsoft.com/office/powerpoint/2010/main" val="182397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384" y="5796"/>
            <a:ext cx="8229600" cy="1143000"/>
          </a:xfrm>
        </p:spPr>
        <p:txBody>
          <a:bodyPr/>
          <a:lstStyle/>
          <a:p>
            <a:r>
              <a:rPr lang="en-US" dirty="0" smtClean="0"/>
              <a:t>Breaking the Vicious Cycle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875468"/>
              </p:ext>
            </p:extLst>
          </p:nvPr>
        </p:nvGraphicFramePr>
        <p:xfrm>
          <a:off x="541873" y="293548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247224" y="696502"/>
            <a:ext cx="6289512" cy="2879593"/>
            <a:chOff x="1247224" y="696502"/>
            <a:chExt cx="6289512" cy="28795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367" y="696502"/>
              <a:ext cx="2761634" cy="1508362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 rot="5400000">
              <a:off x="3727469" y="2845781"/>
              <a:ext cx="1371229" cy="8939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4355976" y="2998491"/>
              <a:ext cx="3180760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ight Arrow 18"/>
            <p:cNvSpPr/>
            <p:nvPr/>
          </p:nvSpPr>
          <p:spPr>
            <a:xfrm rot="10800000">
              <a:off x="1247224" y="2998491"/>
              <a:ext cx="3180760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78388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Inauguration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11056"/>
            <a:ext cx="6347714" cy="388077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Multi stakeholder consultation &amp; inception workshop</a:t>
            </a:r>
          </a:p>
          <a:p>
            <a:r>
              <a:rPr lang="en-US" sz="2400" dirty="0" smtClean="0"/>
              <a:t>Agreement of Partnership signed between </a:t>
            </a:r>
            <a:r>
              <a:rPr lang="en-US" sz="2400" dirty="0" err="1" smtClean="0"/>
              <a:t>Commissionerate</a:t>
            </a:r>
            <a:r>
              <a:rPr lang="en-US" sz="2400" dirty="0" smtClean="0"/>
              <a:t> of Police and Indian Institute of Education &amp; Care(IIEC)</a:t>
            </a:r>
          </a:p>
          <a:p>
            <a:endParaRPr lang="en-US" sz="2400" dirty="0" smtClean="0"/>
          </a:p>
          <a:p>
            <a:endParaRPr lang="en-IN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79512" y="4563737"/>
            <a:ext cx="8702327" cy="1682041"/>
            <a:chOff x="179512" y="4563737"/>
            <a:chExt cx="8702327" cy="1682041"/>
          </a:xfrm>
        </p:grpSpPr>
        <p:pic>
          <p:nvPicPr>
            <p:cNvPr id="4" name="Picture 3" descr="D:\Photo DREAMS=02.02.22=FINAL\048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605427"/>
              <a:ext cx="2808312" cy="1598662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</p:spPr>
        </p:pic>
        <p:pic>
          <p:nvPicPr>
            <p:cNvPr id="5" name="Picture 4" descr="D:\Photo DREAMS=02.02.22=FINAL\058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4563737"/>
              <a:ext cx="2592288" cy="1682041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</p:spPr>
        </p:pic>
        <p:pic>
          <p:nvPicPr>
            <p:cNvPr id="6" name="Picture 5" descr="D:\Photo DREAMS=02.02.22=FINAL\063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4563737"/>
              <a:ext cx="2797671" cy="1656184"/>
            </a:xfrm>
            <a:prstGeom prst="rect">
              <a:avLst/>
            </a:prstGeom>
            <a:noFill/>
            <a:ln w="19050">
              <a:solidFill>
                <a:srgbClr val="4F81BD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2611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Outreach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Dreams Title Song</a:t>
            </a:r>
          </a:p>
          <a:p>
            <a:r>
              <a:rPr lang="en-US" dirty="0"/>
              <a:t>Community meetings in slums </a:t>
            </a:r>
          </a:p>
          <a:p>
            <a:r>
              <a:rPr lang="en-US" dirty="0" smtClean="0"/>
              <a:t>Seminars/workshops at schools/colleges/university</a:t>
            </a:r>
          </a:p>
          <a:p>
            <a:r>
              <a:rPr lang="en-US" dirty="0" smtClean="0"/>
              <a:t>Competitions(Slogan writing, art &amp; debate)</a:t>
            </a:r>
          </a:p>
          <a:p>
            <a:r>
              <a:rPr lang="en-US" dirty="0" smtClean="0"/>
              <a:t>IEC Materials</a:t>
            </a:r>
          </a:p>
          <a:p>
            <a:r>
              <a:rPr lang="en-US" dirty="0" smtClean="0"/>
              <a:t>Radio Talk Show</a:t>
            </a:r>
          </a:p>
          <a:p>
            <a:r>
              <a:rPr lang="en-US" dirty="0" smtClean="0"/>
              <a:t>4000 youths connected with the issue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524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meetings in slums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7545" y="1607127"/>
            <a:ext cx="8297486" cy="4457758"/>
            <a:chOff x="467545" y="1607127"/>
            <a:chExt cx="8297486" cy="44577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5" y="1628800"/>
              <a:ext cx="2592288" cy="194421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57" y="1610799"/>
              <a:ext cx="2616291" cy="19622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772" y="1607127"/>
              <a:ext cx="2621185" cy="196588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5" y="4315593"/>
              <a:ext cx="2592288" cy="172666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57" y="4293478"/>
              <a:ext cx="2625490" cy="174878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773" y="4315593"/>
              <a:ext cx="2626258" cy="17492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610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8" y="44389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Seminars/workshops at </a:t>
            </a:r>
            <a:r>
              <a:rPr lang="en-US" sz="3600" dirty="0" smtClean="0"/>
              <a:t>Schools/Colleges/University</a:t>
            </a:r>
            <a:r>
              <a:rPr lang="en-US" sz="3600" dirty="0"/>
              <a:t/>
            </a:r>
            <a:br>
              <a:rPr lang="en-US" sz="3600" dirty="0"/>
            </a:br>
            <a:endParaRPr lang="en-GB" sz="3600" dirty="0"/>
          </a:p>
        </p:txBody>
      </p:sp>
      <p:grpSp>
        <p:nvGrpSpPr>
          <p:cNvPr id="3" name="Group 2"/>
          <p:cNvGrpSpPr/>
          <p:nvPr/>
        </p:nvGrpSpPr>
        <p:grpSpPr>
          <a:xfrm>
            <a:off x="36657" y="2132856"/>
            <a:ext cx="8852740" cy="4176464"/>
            <a:chOff x="36657" y="2132856"/>
            <a:chExt cx="8852740" cy="41764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2" y="2132856"/>
              <a:ext cx="2700298" cy="18001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8589" y="2132856"/>
              <a:ext cx="3073571" cy="181620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76" y="2132856"/>
              <a:ext cx="2724302" cy="181620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57" y="4453066"/>
              <a:ext cx="2735144" cy="182342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4415915"/>
              <a:ext cx="2840108" cy="189340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4358338"/>
              <a:ext cx="2877237" cy="1918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652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388</TotalTime>
  <Words>682</Words>
  <Application>Microsoft Office PowerPoint</Application>
  <PresentationFormat>On-screen Show (4:3)</PresentationFormat>
  <Paragraphs>127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Adobe Gothic Std B</vt:lpstr>
      <vt:lpstr>Arial</vt:lpstr>
      <vt:lpstr>Calibri</vt:lpstr>
      <vt:lpstr>Great Vibes</vt:lpstr>
      <vt:lpstr>Trebuchet MS</vt:lpstr>
      <vt:lpstr>Wingdings 3</vt:lpstr>
      <vt:lpstr>Facet</vt:lpstr>
      <vt:lpstr>PowerPoint Presentation</vt:lpstr>
      <vt:lpstr>PowerPoint Presentation</vt:lpstr>
      <vt:lpstr>Genesis</vt:lpstr>
      <vt:lpstr>Structure of Team DREAMS</vt:lpstr>
      <vt:lpstr>Breaking the Vicious Cycle</vt:lpstr>
      <vt:lpstr>Inauguration</vt:lpstr>
      <vt:lpstr>Social Outreach</vt:lpstr>
      <vt:lpstr>Community meetings in slums </vt:lpstr>
      <vt:lpstr>Seminars/workshops at Schools/Colleges/University </vt:lpstr>
      <vt:lpstr>Competitions(Slogan writing, art &amp; debate)</vt:lpstr>
      <vt:lpstr>IEC Materials</vt:lpstr>
      <vt:lpstr>Community Mobilisation</vt:lpstr>
      <vt:lpstr>Household/ FGD/SHGs/Associations/Networks</vt:lpstr>
      <vt:lpstr>Social Media</vt:lpstr>
      <vt:lpstr>Curative</vt:lpstr>
      <vt:lpstr>Out patient treatment &amp; Counselling at Capital Hospital Bhubaneswar </vt:lpstr>
      <vt:lpstr>Curative</vt:lpstr>
      <vt:lpstr>YOGA AND EXERCISES</vt:lpstr>
      <vt:lpstr>Recreation </vt:lpstr>
      <vt:lpstr>INDOOR GAMES LIKE CHESS, &amp; CARROM ETC</vt:lpstr>
      <vt:lpstr>COUNSELLING/ MOTIVATIONAL DISCOURSES </vt:lpstr>
      <vt:lpstr>Restorative</vt:lpstr>
      <vt:lpstr>PowerPoint Presentation</vt:lpstr>
      <vt:lpstr>Restorative</vt:lpstr>
      <vt:lpstr>Agreement signed between SAI Foundation Trust &amp; IIEC for engagement of 32 Boys under Garama Garam brand fast food chain. </vt:lpstr>
      <vt:lpstr>20 carts (food &amp; veg) donated by UCCIL for the selected dreamers. </vt:lpstr>
      <vt:lpstr>Rehabilitation of Boys in different parts of Bhubaneswar with carts </vt:lpstr>
      <vt:lpstr>Valedictory</vt:lpstr>
      <vt:lpstr>Media Clippings</vt:lpstr>
      <vt:lpstr>Learning </vt:lpstr>
      <vt:lpstr>Way Forward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HCL</dc:creator>
  <cp:lastModifiedBy>Microsoft account</cp:lastModifiedBy>
  <cp:revision>44</cp:revision>
  <dcterms:created xsi:type="dcterms:W3CDTF">2022-08-03T10:51:13Z</dcterms:created>
  <dcterms:modified xsi:type="dcterms:W3CDTF">2023-05-25T05:06:14Z</dcterms:modified>
</cp:coreProperties>
</file>